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7" r:id="rId2"/>
    <p:sldId id="258" r:id="rId3"/>
    <p:sldId id="267" r:id="rId4"/>
    <p:sldId id="309" r:id="rId5"/>
    <p:sldId id="310" r:id="rId6"/>
    <p:sldId id="311" r:id="rId7"/>
    <p:sldId id="312" r:id="rId8"/>
    <p:sldId id="313" r:id="rId9"/>
    <p:sldId id="314" r:id="rId10"/>
    <p:sldId id="318" r:id="rId11"/>
    <p:sldId id="321" r:id="rId12"/>
    <p:sldId id="283" r:id="rId13"/>
    <p:sldId id="285" r:id="rId14"/>
    <p:sldId id="323" r:id="rId15"/>
    <p:sldId id="324" r:id="rId16"/>
    <p:sldId id="325" r:id="rId17"/>
    <p:sldId id="294" r:id="rId18"/>
    <p:sldId id="297" r:id="rId19"/>
    <p:sldId id="298" r:id="rId20"/>
    <p:sldId id="301" r:id="rId21"/>
    <p:sldId id="304" r:id="rId22"/>
    <p:sldId id="305" r:id="rId23"/>
    <p:sldId id="262" r:id="rId24"/>
    <p:sldId id="307" r:id="rId25"/>
    <p:sldId id="30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82171" autoAdjust="0"/>
  </p:normalViewPr>
  <p:slideViewPr>
    <p:cSldViewPr showGuides="1">
      <p:cViewPr>
        <p:scale>
          <a:sx n="81" d="100"/>
          <a:sy n="81" d="100"/>
        </p:scale>
        <p:origin x="-1524" y="-72"/>
      </p:cViewPr>
      <p:guideLst>
        <p:guide orient="horz" pos="3748"/>
        <p:guide pos="5420"/>
      </p:guideLst>
    </p:cSldViewPr>
  </p:slideViewPr>
  <p:notesTextViewPr>
    <p:cViewPr>
      <p:scale>
        <a:sx n="1" d="1"/>
        <a:sy n="1" d="1"/>
      </p:scale>
      <p:origin x="0" y="0"/>
    </p:cViewPr>
  </p:notesTextViewPr>
  <p:notesViewPr>
    <p:cSldViewPr showGuides="1">
      <p:cViewPr varScale="1">
        <p:scale>
          <a:sx n="83" d="100"/>
          <a:sy n="83" d="100"/>
        </p:scale>
        <p:origin x="-31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9BD1D8-8C2F-40E2-AB0B-03E5533BC187}" type="datetimeFigureOut">
              <a:rPr lang="fr-CA" smtClean="0"/>
              <a:t>2019-01-07</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BC870D-A7F3-4EA1-8E3B-38FE4BF01CC4}" type="slidenum">
              <a:rPr lang="fr-CA" smtClean="0"/>
              <a:t>‹N°›</a:t>
            </a:fld>
            <a:endParaRPr lang="fr-CA"/>
          </a:p>
        </p:txBody>
      </p:sp>
    </p:spTree>
    <p:extLst>
      <p:ext uri="{BB962C8B-B14F-4D97-AF65-F5344CB8AC3E}">
        <p14:creationId xmlns:p14="http://schemas.microsoft.com/office/powerpoint/2010/main" val="3017634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500C8-C017-41EB-9BF2-FD535AA92B2A}" type="datetimeFigureOut">
              <a:rPr lang="fr-CA" smtClean="0"/>
              <a:t>2019-01-07</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74592-827A-4686-B813-E3B38581AD71}" type="slidenum">
              <a:rPr lang="fr-CA" smtClean="0"/>
              <a:t>‹N°›</a:t>
            </a:fld>
            <a:endParaRPr lang="fr-CA"/>
          </a:p>
        </p:txBody>
      </p:sp>
    </p:spTree>
    <p:extLst>
      <p:ext uri="{BB962C8B-B14F-4D97-AF65-F5344CB8AC3E}">
        <p14:creationId xmlns:p14="http://schemas.microsoft.com/office/powerpoint/2010/main" val="57751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2 min</a:t>
            </a:r>
          </a:p>
          <a:p>
            <a:r>
              <a:rPr lang="fr-CA" dirty="0" err="1" smtClean="0"/>
              <a:t>Gab</a:t>
            </a:r>
            <a:endParaRPr lang="fr-CA" dirty="0" smtClean="0"/>
          </a:p>
          <a:p>
            <a:endParaRPr lang="fr-CA" dirty="0" smtClean="0"/>
          </a:p>
          <a:p>
            <a:r>
              <a:rPr lang="fr-CA" dirty="0" smtClean="0"/>
              <a:t>On veut que ce soit dynamique alors ne vous gênez pas à poser des questions! </a:t>
            </a:r>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2</a:t>
            </a:fld>
            <a:endParaRPr lang="fr-CA"/>
          </a:p>
        </p:txBody>
      </p:sp>
    </p:spTree>
    <p:extLst>
      <p:ext uri="{BB962C8B-B14F-4D97-AF65-F5344CB8AC3E}">
        <p14:creationId xmlns:p14="http://schemas.microsoft.com/office/powerpoint/2010/main" val="71151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 min. </a:t>
            </a:r>
          </a:p>
          <a:p>
            <a:r>
              <a:rPr lang="fr-CA" dirty="0" err="1" smtClean="0"/>
              <a:t>Gab</a:t>
            </a:r>
            <a:endParaRPr lang="fr-CA" dirty="0" smtClean="0"/>
          </a:p>
          <a:p>
            <a:r>
              <a:rPr lang="fr-CA" dirty="0" smtClean="0"/>
              <a:t>Faible capacité d’introspection et de notion du temps. Centré sur le ici et maintenant</a:t>
            </a:r>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22</a:t>
            </a:fld>
            <a:endParaRPr lang="fr-CA"/>
          </a:p>
        </p:txBody>
      </p:sp>
    </p:spTree>
    <p:extLst>
      <p:ext uri="{BB962C8B-B14F-4D97-AF65-F5344CB8AC3E}">
        <p14:creationId xmlns:p14="http://schemas.microsoft.com/office/powerpoint/2010/main" val="400323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 min</a:t>
            </a:r>
          </a:p>
          <a:p>
            <a:r>
              <a:rPr lang="fr-CA" dirty="0" err="1" smtClean="0"/>
              <a:t>Gab</a:t>
            </a:r>
            <a:r>
              <a:rPr lang="fr-CA" dirty="0" smtClean="0"/>
              <a:t> </a:t>
            </a:r>
          </a:p>
          <a:p>
            <a:endParaRPr lang="fr-CA" dirty="0" smtClean="0"/>
          </a:p>
          <a:p>
            <a:endParaRPr lang="fr-CA" dirty="0" smtClean="0"/>
          </a:p>
          <a:p>
            <a:r>
              <a:rPr lang="fr-CA" dirty="0" smtClean="0"/>
              <a:t>Il n’y a pas souvent de réponses toutes faites : la réponse est souvent « ça dépend »</a:t>
            </a:r>
          </a:p>
          <a:p>
            <a:r>
              <a:rPr lang="fr-CA" dirty="0" smtClean="0"/>
              <a:t>Faire « sur mesure » et</a:t>
            </a:r>
            <a:br>
              <a:rPr lang="fr-CA" dirty="0" smtClean="0"/>
            </a:br>
            <a:r>
              <a:rPr lang="fr-CA" dirty="0" smtClean="0"/>
              <a:t>faire « autrement » = la clé!</a:t>
            </a:r>
          </a:p>
          <a:p>
            <a:r>
              <a:rPr lang="fr-CA" dirty="0" smtClean="0"/>
              <a:t>Chaque profil est unique, il n’existe pas de solution clé en main.</a:t>
            </a:r>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3</a:t>
            </a:fld>
            <a:endParaRPr lang="fr-CA"/>
          </a:p>
        </p:txBody>
      </p:sp>
    </p:spTree>
    <p:extLst>
      <p:ext uri="{BB962C8B-B14F-4D97-AF65-F5344CB8AC3E}">
        <p14:creationId xmlns:p14="http://schemas.microsoft.com/office/powerpoint/2010/main" val="131460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5 min. </a:t>
            </a:r>
          </a:p>
          <a:p>
            <a:r>
              <a:rPr lang="fr-CA" dirty="0" err="1" smtClean="0"/>
              <a:t>Gab</a:t>
            </a:r>
            <a:endParaRPr lang="fr-CA" dirty="0" smtClean="0"/>
          </a:p>
          <a:p>
            <a:endParaRPr lang="fr-CA" dirty="0" smtClean="0"/>
          </a:p>
          <a:p>
            <a:endParaRPr lang="fr-CA" dirty="0" smtClean="0"/>
          </a:p>
          <a:p>
            <a:r>
              <a:rPr lang="fr-CA" dirty="0" smtClean="0"/>
              <a:t>Les liaisons entre les différentes parties du cerveau sont moins efficaces ce qui entraîne des difficultés à généraliser et à faire des liens entre les informations. </a:t>
            </a:r>
          </a:p>
          <a:p>
            <a:r>
              <a:rPr lang="fr-CA" dirty="0" smtClean="0"/>
              <a:t>On retrouve une surabondance de synapse (qui sont les points de connexion où les neurones communiquent entre eux): cet excès de signaux crée la confusion. </a:t>
            </a:r>
          </a:p>
          <a:p>
            <a:endParaRPr lang="fr-CA" dirty="0" smtClean="0"/>
          </a:p>
          <a:p>
            <a:r>
              <a:rPr lang="fr-CA" dirty="0" smtClean="0"/>
              <a:t>Hypofonctionnement de l’</a:t>
            </a:r>
            <a:r>
              <a:rPr lang="fr-CA" dirty="0" err="1" smtClean="0"/>
              <a:t>hemisphère</a:t>
            </a:r>
            <a:r>
              <a:rPr lang="fr-CA" dirty="0" smtClean="0"/>
              <a:t> droit (émotions, concepts abstraits)</a:t>
            </a:r>
          </a:p>
          <a:p>
            <a:r>
              <a:rPr lang="fr-CA" dirty="0" smtClean="0"/>
              <a:t>Hyperfonctionnement de l’</a:t>
            </a:r>
            <a:r>
              <a:rPr lang="fr-CA" dirty="0" err="1" smtClean="0"/>
              <a:t>hemisphère</a:t>
            </a:r>
            <a:r>
              <a:rPr lang="fr-CA" dirty="0" smtClean="0"/>
              <a:t> gauche (analytique, </a:t>
            </a:r>
            <a:r>
              <a:rPr lang="fr-CA" dirty="0" err="1" smtClean="0"/>
              <a:t>cartésion</a:t>
            </a:r>
            <a:r>
              <a:rPr lang="fr-CA" dirty="0" smtClean="0"/>
              <a:t>, communication). </a:t>
            </a:r>
          </a:p>
          <a:p>
            <a:endParaRPr lang="fr-CA" dirty="0" smtClean="0"/>
          </a:p>
          <a:p>
            <a:r>
              <a:rPr lang="fr-CA" dirty="0" smtClean="0"/>
              <a:t>Hypersécrétion de certaines hormones­  </a:t>
            </a:r>
          </a:p>
          <a:p>
            <a:endParaRPr lang="fr-CA" dirty="0" smtClean="0"/>
          </a:p>
          <a:p>
            <a:endParaRPr lang="fr-CA" dirty="0" smtClean="0"/>
          </a:p>
          <a:p>
            <a:r>
              <a:rPr lang="fr-CA" dirty="0" smtClean="0"/>
              <a:t>Particularités : délais dans le traitement de l’information, rétention de certains mots, du début ou de la fin seulement de ce qui lui ai dit, sensibilité ou recherche de bruits, d’odeurs, de textures. </a:t>
            </a:r>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12</a:t>
            </a:fld>
            <a:endParaRPr lang="fr-CA"/>
          </a:p>
        </p:txBody>
      </p:sp>
    </p:spTree>
    <p:extLst>
      <p:ext uri="{BB962C8B-B14F-4D97-AF65-F5344CB8AC3E}">
        <p14:creationId xmlns:p14="http://schemas.microsoft.com/office/powerpoint/2010/main" val="47620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3 min. </a:t>
            </a:r>
          </a:p>
          <a:p>
            <a:endParaRPr lang="fr-CA" dirty="0" smtClean="0"/>
          </a:p>
          <a:p>
            <a:r>
              <a:rPr lang="fr-CA" dirty="0" smtClean="0"/>
              <a:t>Délai de traitement de l’information, court circuit lorsque demande multiple</a:t>
            </a:r>
          </a:p>
          <a:p>
            <a:endParaRPr lang="fr-CA" dirty="0" smtClean="0"/>
          </a:p>
          <a:p>
            <a:endParaRPr lang="fr-CA" dirty="0" smtClean="0"/>
          </a:p>
          <a:p>
            <a:r>
              <a:rPr lang="fr-CA" dirty="0" err="1" smtClean="0"/>
              <a:t>Gab</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13</a:t>
            </a:fld>
            <a:endParaRPr lang="fr-CA"/>
          </a:p>
        </p:txBody>
      </p:sp>
    </p:spTree>
    <p:extLst>
      <p:ext uri="{BB962C8B-B14F-4D97-AF65-F5344CB8AC3E}">
        <p14:creationId xmlns:p14="http://schemas.microsoft.com/office/powerpoint/2010/main" val="3256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2 min</a:t>
            </a:r>
          </a:p>
          <a:p>
            <a:r>
              <a:rPr lang="fr-CA" dirty="0" err="1" smtClean="0"/>
              <a:t>Gab</a:t>
            </a:r>
            <a:r>
              <a:rPr lang="fr-CA" dirty="0" smtClean="0"/>
              <a:t>  </a:t>
            </a:r>
          </a:p>
          <a:p>
            <a:r>
              <a:rPr lang="fr-CA" dirty="0" smtClean="0"/>
              <a:t>Ce qui est visible : les comportements. </a:t>
            </a:r>
          </a:p>
          <a:p>
            <a:endParaRPr lang="fr-CA" dirty="0" smtClean="0"/>
          </a:p>
          <a:p>
            <a:r>
              <a:rPr lang="fr-CA" dirty="0" smtClean="0"/>
              <a:t>Ce qui n’est pas visible : la fonction du comportement, les causes, les traumas. </a:t>
            </a:r>
          </a:p>
          <a:p>
            <a:endParaRPr lang="fr-CA" dirty="0" smtClean="0"/>
          </a:p>
          <a:p>
            <a:r>
              <a:rPr lang="fr-CA" dirty="0" smtClean="0"/>
              <a:t>Selon l’analyse du comportement (ce qui se cache en dessous de l’eau) : il faut adapter les interventions à la problématiques. </a:t>
            </a:r>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17</a:t>
            </a:fld>
            <a:endParaRPr lang="fr-CA"/>
          </a:p>
        </p:txBody>
      </p:sp>
    </p:spTree>
    <p:extLst>
      <p:ext uri="{BB962C8B-B14F-4D97-AF65-F5344CB8AC3E}">
        <p14:creationId xmlns:p14="http://schemas.microsoft.com/office/powerpoint/2010/main" val="156669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2 min. </a:t>
            </a:r>
          </a:p>
          <a:p>
            <a:r>
              <a:rPr lang="fr-CA" dirty="0" smtClean="0"/>
              <a:t>Justine</a:t>
            </a:r>
          </a:p>
          <a:p>
            <a:endParaRPr lang="fr-CA" dirty="0" smtClean="0"/>
          </a:p>
          <a:p>
            <a:r>
              <a:rPr lang="fr-CA" dirty="0" smtClean="0"/>
              <a:t>La relation significative : permet au jeune de se sentir en sécurité, d’être plus réceptif aux apprentissages. Permet à l’intervenant de déceler les signes plus subtiles d’agitation ou de détresse. </a:t>
            </a:r>
          </a:p>
          <a:p>
            <a:r>
              <a:rPr lang="fr-CA" dirty="0" smtClean="0"/>
              <a:t>Intérêts : pour que le jeune associe l’intervenant à des activités qu’il aime. </a:t>
            </a:r>
          </a:p>
          <a:p>
            <a:endParaRPr lang="fr-CA" dirty="0" smtClean="0"/>
          </a:p>
          <a:p>
            <a:r>
              <a:rPr lang="fr-CA" dirty="0" smtClean="0"/>
              <a:t>Visage neutre : nous sommes aux faits que cela va à l’encontre de ce qui est proposé auprès d’autres problématiques, tel les traumas. Chez les TSA, cela aide à se concentrer sur ce que vous dites car peuvent présenter des difficultés à faire la lecture des visages et peuvent plus rapidement se sentir envahie par des visages trop expressifs. Par contre, un visage neutre ne veut pas dire de ne pas démontrer de chaleur. *** Montrer un faciès neutre en TSA**</a:t>
            </a:r>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18</a:t>
            </a:fld>
            <a:endParaRPr lang="fr-CA"/>
          </a:p>
        </p:txBody>
      </p:sp>
    </p:spTree>
    <p:extLst>
      <p:ext uri="{BB962C8B-B14F-4D97-AF65-F5344CB8AC3E}">
        <p14:creationId xmlns:p14="http://schemas.microsoft.com/office/powerpoint/2010/main" val="58371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4 min.</a:t>
            </a:r>
          </a:p>
          <a:p>
            <a:r>
              <a:rPr lang="fr-CA" dirty="0" smtClean="0"/>
              <a:t>Justine</a:t>
            </a:r>
          </a:p>
          <a:p>
            <a:endParaRPr lang="fr-CA" dirty="0" smtClean="0"/>
          </a:p>
          <a:p>
            <a:r>
              <a:rPr lang="fr-CA" dirty="0" smtClean="0"/>
              <a:t>Les consignes individuelles fonctionnent mieux habituellement. </a:t>
            </a:r>
          </a:p>
          <a:p>
            <a:endParaRPr lang="fr-CA" dirty="0" smtClean="0"/>
          </a:p>
          <a:p>
            <a:r>
              <a:rPr lang="fr-CA" dirty="0" smtClean="0"/>
              <a:t>Souvent, on surestime leurs capacités de compréhension : miser sur le visuel. </a:t>
            </a:r>
          </a:p>
          <a:p>
            <a:endParaRPr lang="fr-CA" dirty="0" smtClean="0"/>
          </a:p>
          <a:p>
            <a:r>
              <a:rPr lang="fr-CA" dirty="0" smtClean="0"/>
              <a:t>Ne pas insister pour avoir un contact visuel : très difficile parfois pour eux et ne seront plus concentré sur ce que vous dites. </a:t>
            </a:r>
          </a:p>
          <a:p>
            <a:endParaRPr lang="fr-CA" dirty="0" smtClean="0"/>
          </a:p>
          <a:p>
            <a:endParaRPr lang="fr-CA" dirty="0" smtClean="0"/>
          </a:p>
          <a:p>
            <a:endParaRPr lang="fr-CA" dirty="0" smtClean="0"/>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19</a:t>
            </a:fld>
            <a:endParaRPr lang="fr-CA"/>
          </a:p>
        </p:txBody>
      </p:sp>
    </p:spTree>
    <p:extLst>
      <p:ext uri="{BB962C8B-B14F-4D97-AF65-F5344CB8AC3E}">
        <p14:creationId xmlns:p14="http://schemas.microsoft.com/office/powerpoint/2010/main" val="9656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4 min. </a:t>
            </a:r>
          </a:p>
          <a:p>
            <a:r>
              <a:rPr lang="fr-CA" dirty="0" err="1" smtClean="0"/>
              <a:t>Gab</a:t>
            </a:r>
            <a:endParaRPr lang="fr-CA" dirty="0" smtClean="0"/>
          </a:p>
          <a:p>
            <a:endParaRPr lang="fr-CA" dirty="0" smtClean="0"/>
          </a:p>
          <a:p>
            <a:r>
              <a:rPr lang="fr-CA" dirty="0" smtClean="0"/>
              <a:t>ex. salutations, comment se présenter, demander «ça va?» lorsqu’une personne se blesse</a:t>
            </a:r>
          </a:p>
          <a:p>
            <a:endParaRPr lang="fr-CA" dirty="0" smtClean="0"/>
          </a:p>
          <a:p>
            <a:r>
              <a:rPr lang="fr-CA" dirty="0" smtClean="0"/>
              <a:t>débuter, entretenir, mettre fin à une conversation</a:t>
            </a:r>
          </a:p>
          <a:p>
            <a:endParaRPr lang="fr-CA" dirty="0" smtClean="0"/>
          </a:p>
          <a:p>
            <a:r>
              <a:rPr lang="fr-CA" dirty="0" smtClean="0"/>
              <a:t>signes physiques, intensité, mettre des mots sur l’émotion</a:t>
            </a:r>
          </a:p>
          <a:p>
            <a:endParaRPr lang="fr-CA" dirty="0" smtClean="0"/>
          </a:p>
          <a:p>
            <a:r>
              <a:rPr lang="fr-CA" dirty="0" smtClean="0"/>
              <a:t>développer des moyens personnalisés pour s’autoréguler</a:t>
            </a:r>
          </a:p>
          <a:p>
            <a:endParaRPr lang="fr-CA" dirty="0" smtClean="0"/>
          </a:p>
          <a:p>
            <a:r>
              <a:rPr lang="fr-CA" dirty="0" smtClean="0"/>
              <a:t>Les apprentissages se font beaucoup mieux dans le concret et dans le vécu partagé. Miser sur le visuel. </a:t>
            </a:r>
          </a:p>
          <a:p>
            <a:r>
              <a:rPr lang="fr-CA" dirty="0" smtClean="0"/>
              <a:t>La théorie est moins recommandée (difficulté à faire des liens, à généraliser). </a:t>
            </a:r>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20</a:t>
            </a:fld>
            <a:endParaRPr lang="fr-CA"/>
          </a:p>
        </p:txBody>
      </p:sp>
    </p:spTree>
    <p:extLst>
      <p:ext uri="{BB962C8B-B14F-4D97-AF65-F5344CB8AC3E}">
        <p14:creationId xmlns:p14="http://schemas.microsoft.com/office/powerpoint/2010/main" val="163024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5 min. </a:t>
            </a:r>
          </a:p>
          <a:p>
            <a:r>
              <a:rPr lang="fr-CA" dirty="0" err="1" smtClean="0"/>
              <a:t>Gab</a:t>
            </a:r>
            <a:r>
              <a:rPr lang="fr-CA" dirty="0" smtClean="0"/>
              <a:t> </a:t>
            </a:r>
          </a:p>
          <a:p>
            <a:endParaRPr lang="fr-CA" dirty="0" smtClean="0"/>
          </a:p>
          <a:p>
            <a:r>
              <a:rPr lang="fr-CA" dirty="0" smtClean="0"/>
              <a:t>Réduire les stimuli : souvent la personne est en surcharge donc besoin d’être coupé pour se calmer, rester avec un expression le plus neutre possible</a:t>
            </a:r>
          </a:p>
          <a:p>
            <a:r>
              <a:rPr lang="fr-CA" dirty="0" smtClean="0"/>
              <a:t>Salle d’apaisement à disposition (qui n’est pas une salle d’isolement) : muni de matériel apaisant et sécuritaire. </a:t>
            </a:r>
          </a:p>
          <a:p>
            <a:r>
              <a:rPr lang="fr-CA" dirty="0" smtClean="0"/>
              <a:t>En crise : pas de raisonnement possible, ne sont plus réceptifs à ce qu’on leur dit, il n’est plus possible de faire de la résolution de problème. </a:t>
            </a:r>
          </a:p>
          <a:p>
            <a:endParaRPr lang="fr-CA" dirty="0" smtClean="0"/>
          </a:p>
          <a:p>
            <a:r>
              <a:rPr lang="fr-CA" dirty="0" smtClean="0"/>
              <a:t>Comprennent beaucoup moins ce qu’on leur dit (surtout si déjà des difficultés de communication) </a:t>
            </a:r>
          </a:p>
          <a:p>
            <a:r>
              <a:rPr lang="fr-CA" dirty="0" smtClean="0"/>
              <a:t>S’il nous regarde, peut ne plus avoir de concentration pour écouter. </a:t>
            </a:r>
          </a:p>
          <a:p>
            <a:endParaRPr lang="fr-CA" dirty="0" smtClean="0"/>
          </a:p>
          <a:p>
            <a:r>
              <a:rPr lang="fr-CA" dirty="0" smtClean="0"/>
              <a:t>Éviter le plus possible les interventions physiques, les mesures de contrôle : cela risque d’augmenter l’anxiété et l’agitation. Ne pas utiliser en prévention mais lorsque tous les autres moyens se sont avérés inefficaces. Doivent être utilisées le temps que la personne soit récupérée seulement. </a:t>
            </a:r>
          </a:p>
          <a:p>
            <a:endParaRPr lang="fr-CA" dirty="0" smtClean="0"/>
          </a:p>
          <a:p>
            <a:r>
              <a:rPr lang="fr-CA" dirty="0" smtClean="0"/>
              <a:t>Automutilation : apaiser mais éviter encore plus les interventions physiques (augmente l’anxiété car on empêche le rituel). </a:t>
            </a:r>
          </a:p>
          <a:p>
            <a:r>
              <a:rPr lang="fr-CA" dirty="0" smtClean="0"/>
              <a:t>Peut être une façon de s’autoréguler : besoins sensoriels, sécrétion d’endorphine, déplacement de la souffrance, garder contact le corps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8474592-827A-4686-B813-E3B38581AD71}" type="slidenum">
              <a:rPr lang="fr-CA" smtClean="0"/>
              <a:t>21</a:t>
            </a:fld>
            <a:endParaRPr lang="fr-CA"/>
          </a:p>
        </p:txBody>
      </p:sp>
    </p:spTree>
    <p:extLst>
      <p:ext uri="{BB962C8B-B14F-4D97-AF65-F5344CB8AC3E}">
        <p14:creationId xmlns:p14="http://schemas.microsoft.com/office/powerpoint/2010/main" val="743504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TITRE de la présentation">
    <p:spTree>
      <p:nvGrpSpPr>
        <p:cNvPr id="1" name=""/>
        <p:cNvGrpSpPr/>
        <p:nvPr/>
      </p:nvGrpSpPr>
      <p:grpSpPr>
        <a:xfrm>
          <a:off x="0" y="0"/>
          <a:ext cx="0" cy="0"/>
          <a:chOff x="0" y="0"/>
          <a:chExt cx="0" cy="0"/>
        </a:xfrm>
      </p:grpSpPr>
      <p:sp>
        <p:nvSpPr>
          <p:cNvPr id="9" name="Rectangle 8"/>
          <p:cNvSpPr/>
          <p:nvPr userDrawn="1"/>
        </p:nvSpPr>
        <p:spPr>
          <a:xfrm>
            <a:off x="-83" y="1916832"/>
            <a:ext cx="8604448" cy="24482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ctrTitle" hasCustomPrompt="1"/>
          </p:nvPr>
        </p:nvSpPr>
        <p:spPr>
          <a:xfrm>
            <a:off x="1276724" y="1929745"/>
            <a:ext cx="7269163" cy="1470025"/>
          </a:xfrm>
        </p:spPr>
        <p:txBody>
          <a:bodyPr anchor="b" anchorCtr="0">
            <a:normAutofit/>
          </a:bodyPr>
          <a:lstStyle>
            <a:lvl1pPr>
              <a:defRPr sz="4000" b="1" cap="all" baseline="0">
                <a:solidFill>
                  <a:schemeClr val="bg1"/>
                </a:solidFill>
              </a:defRPr>
            </a:lvl1pPr>
          </a:lstStyle>
          <a:p>
            <a:r>
              <a:rPr lang="fr-FR" dirty="0" smtClean="0"/>
              <a:t>Page titre de la</a:t>
            </a:r>
            <a:br>
              <a:rPr lang="fr-FR" dirty="0" smtClean="0"/>
            </a:br>
            <a:r>
              <a:rPr lang="fr-FR" dirty="0" smtClean="0"/>
              <a:t>présentation </a:t>
            </a:r>
            <a:r>
              <a:rPr lang="fr-FR" dirty="0" err="1" smtClean="0"/>
              <a:t>powerpoint</a:t>
            </a:r>
            <a:endParaRPr lang="fr-CA" dirty="0"/>
          </a:p>
        </p:txBody>
      </p:sp>
      <p:sp>
        <p:nvSpPr>
          <p:cNvPr id="3" name="Sous-titre 2"/>
          <p:cNvSpPr>
            <a:spLocks noGrp="1"/>
          </p:cNvSpPr>
          <p:nvPr>
            <p:ph type="subTitle" idx="1" hasCustomPrompt="1"/>
          </p:nvPr>
        </p:nvSpPr>
        <p:spPr>
          <a:xfrm>
            <a:off x="1302362" y="3420454"/>
            <a:ext cx="7272983" cy="864096"/>
          </a:xfrm>
        </p:spPr>
        <p:txBody>
          <a:bodyPr>
            <a:normAutofit/>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162" y="5155001"/>
            <a:ext cx="1980000" cy="775708"/>
          </a:xfrm>
          <a:prstGeom prst="rect">
            <a:avLst/>
          </a:prstGeom>
        </p:spPr>
      </p:pic>
      <p:cxnSp>
        <p:nvCxnSpPr>
          <p:cNvPr id="8" name="Connecteur droit 7"/>
          <p:cNvCxnSpPr/>
          <p:nvPr userDrawn="1"/>
        </p:nvCxnSpPr>
        <p:spPr>
          <a:xfrm>
            <a:off x="269776" y="5949280"/>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3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iapo de contenu 2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11560" y="274638"/>
            <a:ext cx="8262664" cy="706437"/>
          </a:xfrm>
        </p:spPr>
        <p:txBody>
          <a:bodyPr/>
          <a:lstStyle>
            <a:lvl1pPr>
              <a:defRPr baseline="0"/>
            </a:lvl1pPr>
          </a:lstStyle>
          <a:p>
            <a:r>
              <a:rPr lang="fr-FR" dirty="0" smtClean="0"/>
              <a:t>Titre – diapositive 2 colonnes</a:t>
            </a:r>
            <a:endParaRPr lang="fr-CA" dirty="0"/>
          </a:p>
        </p:txBody>
      </p:sp>
      <p:sp>
        <p:nvSpPr>
          <p:cNvPr id="3" name="Espace réservé du contenu 2"/>
          <p:cNvSpPr>
            <a:spLocks noGrp="1"/>
          </p:cNvSpPr>
          <p:nvPr>
            <p:ph sz="half" idx="1"/>
          </p:nvPr>
        </p:nvSpPr>
        <p:spPr>
          <a:xfrm>
            <a:off x="611560" y="1125539"/>
            <a:ext cx="4038600" cy="4811046"/>
          </a:xfrm>
        </p:spPr>
        <p:txBody>
          <a:bodyPr/>
          <a:lstStyle>
            <a:lvl1pPr>
              <a:defRPr sz="2400"/>
            </a:lvl1pPr>
            <a:lvl2pPr>
              <a:defRPr sz="2000"/>
            </a:lvl2pPr>
            <a:lvl3pPr>
              <a:defRPr sz="1800"/>
            </a:lvl3pPr>
            <a:lvl4pPr>
              <a:defRPr sz="1600"/>
            </a:lvl4pPr>
            <a:lvl5pPr>
              <a:buClr>
                <a:schemeClr val="accent4"/>
              </a:buClr>
              <a:defRPr sz="1400" baseline="0"/>
            </a:lvl5pPr>
            <a:lvl6pPr>
              <a:buClr>
                <a:schemeClr val="accent4"/>
              </a:buClr>
              <a:buSzPct val="50000"/>
              <a:defRPr sz="12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4802560" y="1125539"/>
            <a:ext cx="4038600" cy="4811046"/>
          </a:xfrm>
        </p:spPr>
        <p:txBody>
          <a:bodyPr/>
          <a:lstStyle>
            <a:lvl1pPr>
              <a:defRPr sz="2400"/>
            </a:lvl1pPr>
            <a:lvl2pPr>
              <a:defRPr sz="2000"/>
            </a:lvl2pPr>
            <a:lvl3pPr>
              <a:defRPr sz="1800"/>
            </a:lvl3pPr>
            <a:lvl4pPr>
              <a:defRPr sz="1600"/>
            </a:lvl4pPr>
            <a:lvl5pPr marL="2114550" marR="0" indent="-285750" algn="l" defTabSz="914400" rtl="0" eaLnBrk="1" fontAlgn="auto" latinLnBrk="0" hangingPunct="1">
              <a:lnSpc>
                <a:spcPct val="100000"/>
              </a:lnSpc>
              <a:spcBef>
                <a:spcPct val="20000"/>
              </a:spcBef>
              <a:spcAft>
                <a:spcPts val="0"/>
              </a:spcAft>
              <a:buClr>
                <a:schemeClr val="accent4"/>
              </a:buClr>
              <a:buSzPct val="50000"/>
              <a:buFont typeface="Arial" panose="020B0604020202020204" pitchFamily="34" charset="0"/>
              <a:buChar char="•"/>
              <a:tabLst/>
              <a:defRPr sz="1400"/>
            </a:lvl5pPr>
            <a:lvl6pPr>
              <a:buClr>
                <a:schemeClr val="accent3"/>
              </a:buClr>
              <a:buSzPct val="50000"/>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5949280"/>
            <a:ext cx="1980000" cy="775708"/>
          </a:xfrm>
          <a:prstGeom prst="rect">
            <a:avLst/>
          </a:prstGeom>
        </p:spPr>
      </p:pic>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11" name="Connecteur droit 10"/>
          <p:cNvCxnSpPr/>
          <p:nvPr userDrawn="1"/>
        </p:nvCxnSpPr>
        <p:spPr>
          <a:xfrm>
            <a:off x="269776" y="5949280"/>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36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57768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3898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a:p>
        </p:txBody>
      </p:sp>
      <p:sp>
        <p:nvSpPr>
          <p:cNvPr id="4" name="Espace réservé du texte 3"/>
          <p:cNvSpPr>
            <a:spLocks noGrp="1"/>
          </p:cNvSpPr>
          <p:nvPr>
            <p:ph type="body" sz="half" idx="2"/>
          </p:nvPr>
        </p:nvSpPr>
        <p:spPr>
          <a:xfrm>
            <a:off x="1792288" y="514441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5974918"/>
            <a:ext cx="1980000" cy="775708"/>
          </a:xfrm>
          <a:prstGeom prst="rect">
            <a:avLst/>
          </a:prstGeom>
        </p:spPr>
      </p:pic>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11" name="Connecteur droit 10"/>
          <p:cNvCxnSpPr/>
          <p:nvPr userDrawn="1"/>
        </p:nvCxnSpPr>
        <p:spPr>
          <a:xfrm>
            <a:off x="269776" y="5949280"/>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Diapo - 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5974918"/>
            <a:ext cx="1980000" cy="775708"/>
          </a:xfrm>
          <a:prstGeom prst="rect">
            <a:avLst/>
          </a:prstGeom>
        </p:spPr>
      </p:pic>
      <p:sp>
        <p:nvSpPr>
          <p:cNvPr id="9"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8" name="Connecteur droit 7"/>
          <p:cNvCxnSpPr/>
          <p:nvPr userDrawn="1"/>
        </p:nvCxnSpPr>
        <p:spPr>
          <a:xfrm>
            <a:off x="269776" y="5949280"/>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2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 de fermetu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6521" y="4005055"/>
            <a:ext cx="2948479" cy="1152137"/>
          </a:xfrm>
          <a:prstGeom prst="rect">
            <a:avLst/>
          </a:prstGeom>
        </p:spPr>
      </p:pic>
      <p:sp>
        <p:nvSpPr>
          <p:cNvPr id="11" name="ZoneTexte 10"/>
          <p:cNvSpPr txBox="1"/>
          <p:nvPr userDrawn="1"/>
        </p:nvSpPr>
        <p:spPr>
          <a:xfrm>
            <a:off x="2142000" y="2204864"/>
            <a:ext cx="4860000" cy="1200329"/>
          </a:xfrm>
          <a:prstGeom prst="rect">
            <a:avLst/>
          </a:prstGeom>
          <a:noFill/>
        </p:spPr>
        <p:txBody>
          <a:bodyPr wrap="square" rtlCol="0">
            <a:spAutoFit/>
          </a:bodyPr>
          <a:lstStyle/>
          <a:p>
            <a:pPr algn="ctr"/>
            <a:r>
              <a:rPr lang="fr-CA" sz="7200" b="1" dirty="0" smtClean="0">
                <a:solidFill>
                  <a:schemeClr val="tx2">
                    <a:lumMod val="75000"/>
                  </a:schemeClr>
                </a:solidFill>
              </a:rPr>
              <a:t>MERCI</a:t>
            </a:r>
            <a:r>
              <a:rPr lang="fr-CA" sz="7200" b="1" baseline="0" dirty="0" smtClean="0">
                <a:solidFill>
                  <a:schemeClr val="tx2">
                    <a:lumMod val="75000"/>
                  </a:schemeClr>
                </a:solidFill>
              </a:rPr>
              <a:t>!</a:t>
            </a:r>
            <a:endParaRPr lang="fr-CA" sz="7200" b="1" dirty="0">
              <a:solidFill>
                <a:schemeClr val="tx2">
                  <a:lumMod val="75000"/>
                </a:schemeClr>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6" name="Connecteur droit 5"/>
          <p:cNvCxnSpPr/>
          <p:nvPr userDrawn="1"/>
        </p:nvCxnSpPr>
        <p:spPr>
          <a:xfrm>
            <a:off x="2123728" y="3645024"/>
            <a:ext cx="486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86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TITRE de section - ROUGE ORANGÉ">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5"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13974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ITRE de section - CAROTT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12956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TITRE de section - MANDARINE">
    <p:spTree>
      <p:nvGrpSpPr>
        <p:cNvPr id="1" name=""/>
        <p:cNvGrpSpPr/>
        <p:nvPr/>
      </p:nvGrpSpPr>
      <p:grpSpPr>
        <a:xfrm>
          <a:off x="0" y="0"/>
          <a:ext cx="0" cy="0"/>
          <a:chOff x="0" y="0"/>
          <a:chExt cx="0" cy="0"/>
        </a:xfrm>
      </p:grpSpPr>
      <p:sp>
        <p:nvSpPr>
          <p:cNvPr id="4" name="Rectangle 3"/>
          <p:cNvSpPr/>
          <p:nvPr userDrawn="1"/>
        </p:nvSpPr>
        <p:spPr>
          <a:xfrm>
            <a:off x="-108520" y="0"/>
            <a:ext cx="92525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1372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TITRE de section - GRIS HORIZO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8"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239831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RE de section - BLEU BONDI">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40817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TITRE de section - BLEU GIVRÉ">
    <p:spTree>
      <p:nvGrpSpPr>
        <p:cNvPr id="1" name=""/>
        <p:cNvGrpSpPr/>
        <p:nvPr/>
      </p:nvGrpSpPr>
      <p:grpSpPr>
        <a:xfrm>
          <a:off x="0" y="0"/>
          <a:ext cx="0" cy="0"/>
          <a:chOff x="0" y="0"/>
          <a:chExt cx="0" cy="0"/>
        </a:xfrm>
      </p:grpSpPr>
      <p:sp>
        <p:nvSpPr>
          <p:cNvPr id="4" name="Rectangle 3"/>
          <p:cNvSpPr/>
          <p:nvPr userDrawn="1"/>
        </p:nvSpPr>
        <p:spPr>
          <a:xfrm>
            <a:off x="0" y="-99392"/>
            <a:ext cx="9144000" cy="69573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6848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RE de section - VERT POMM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defRPr sz="3600" b="1" cap="all" baseline="0">
                <a:solidFill>
                  <a:schemeClr val="bg1"/>
                </a:solidFill>
              </a:defRPr>
            </a:lvl1pPr>
          </a:lstStyle>
          <a:p>
            <a:r>
              <a:rPr lang="fr-FR" dirty="0" smtClean="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271832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apo de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1861" y="274638"/>
            <a:ext cx="8002587" cy="706437"/>
          </a:xfrm>
        </p:spPr>
        <p:txBody>
          <a:bodyPr/>
          <a:lstStyle>
            <a:lvl1pPr>
              <a:defRPr/>
            </a:lvl1pPr>
          </a:lstStyle>
          <a:p>
            <a:r>
              <a:rPr lang="fr-FR" dirty="0" smtClean="0"/>
              <a:t>Titre – diapositive de texte</a:t>
            </a:r>
            <a:endParaRPr lang="fr-CA" dirty="0"/>
          </a:p>
        </p:txBody>
      </p:sp>
      <p:sp>
        <p:nvSpPr>
          <p:cNvPr id="3" name="Espace réservé du contenu 2"/>
          <p:cNvSpPr>
            <a:spLocks noGrp="1"/>
          </p:cNvSpPr>
          <p:nvPr>
            <p:ph idx="1"/>
          </p:nvPr>
        </p:nvSpPr>
        <p:spPr>
          <a:xfrm>
            <a:off x="601861" y="1125537"/>
            <a:ext cx="8002587" cy="4811047"/>
          </a:xfrm>
        </p:spPr>
        <p:txBody>
          <a:bodyPr/>
          <a:lstStyle>
            <a:lvl1pPr>
              <a:buClr>
                <a:schemeClr val="accent4"/>
              </a:buClr>
              <a:defRPr/>
            </a:lvl1pPr>
            <a:lvl2pPr>
              <a:buClr>
                <a:schemeClr val="accent3"/>
              </a:buClr>
              <a:defRPr/>
            </a:lvl2pPr>
            <a:lvl3pPr>
              <a:buClr>
                <a:schemeClr val="accent4"/>
              </a:buClr>
              <a:defRPr/>
            </a:lvl3pPr>
            <a:lvl4pPr>
              <a:buClr>
                <a:schemeClr val="accent3"/>
              </a:buClr>
              <a:defRPr/>
            </a:lvl4pPr>
            <a:lvl5pPr>
              <a:buClr>
                <a:schemeClr val="accent4"/>
              </a:buClr>
              <a:defRPr sz="1600" baseline="0"/>
            </a:lvl5pPr>
            <a:lvl6pPr>
              <a:buClr>
                <a:schemeClr val="accent3"/>
              </a:buClr>
              <a:buSzPct val="50000"/>
              <a:defRPr sz="1400"/>
            </a:lvl6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5974918"/>
            <a:ext cx="1980000" cy="775708"/>
          </a:xfrm>
          <a:prstGeom prst="rect">
            <a:avLst/>
          </a:prstGeom>
        </p:spPr>
      </p:pic>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10" name="Connecteur droit 9"/>
          <p:cNvCxnSpPr/>
          <p:nvPr userDrawn="1"/>
        </p:nvCxnSpPr>
        <p:spPr>
          <a:xfrm>
            <a:off x="269776" y="5949280"/>
            <a:ext cx="8604448" cy="6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1560" y="274638"/>
            <a:ext cx="8002587" cy="706437"/>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611560" y="1125538"/>
            <a:ext cx="8002587" cy="496775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CA" dirty="0"/>
          </a:p>
        </p:txBody>
      </p:sp>
    </p:spTree>
    <p:extLst>
      <p:ext uri="{BB962C8B-B14F-4D97-AF65-F5344CB8AC3E}">
        <p14:creationId xmlns:p14="http://schemas.microsoft.com/office/powerpoint/2010/main" val="26976704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7" r:id="rId5"/>
    <p:sldLayoutId id="2147483663" r:id="rId6"/>
    <p:sldLayoutId id="2147483665" r:id="rId7"/>
    <p:sldLayoutId id="2147483664" r:id="rId8"/>
    <p:sldLayoutId id="2147483650" r:id="rId9"/>
    <p:sldLayoutId id="2147483652" r:id="rId10"/>
    <p:sldLayoutId id="2147483657" r:id="rId11"/>
    <p:sldLayoutId id="2147483655" r:id="rId12"/>
    <p:sldLayoutId id="2147483659" r:id="rId13"/>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ts val="0"/>
        </a:spcBef>
        <a:buClr>
          <a:schemeClr val="accent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0"/>
        </a:spcBef>
        <a:buClr>
          <a:schemeClr val="accent3"/>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0"/>
        </a:spcBef>
        <a:buClr>
          <a:schemeClr val="accent4"/>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0"/>
        </a:spcBef>
        <a:buClr>
          <a:schemeClr val="accent3"/>
        </a:buClr>
        <a:buSzPct val="75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ts val="0"/>
        </a:spcBef>
        <a:buClr>
          <a:schemeClr val="accent4"/>
        </a:buClr>
        <a:buSzPct val="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0"/>
        </a:spcBef>
        <a:buClr>
          <a:schemeClr val="accent3"/>
        </a:buClr>
        <a:buSzPct val="50000"/>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a/url?sa=i&amp;rct=j&amp;q=&amp;esrc=s&amp;source=images&amp;cd=&amp;cad=rja&amp;uact=8&amp;ved=0ahUKEwjPj9S5mLnKAhXFFz4KHctVBkYQjRwIBw&amp;url=http://www.leader-blogueur.com/la-pyramide-de-maslow/&amp;psig=AFQjCNGF8zaKDEut0uuVF_m_IBlR0-c1kw&amp;ust=1453406752167163"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 Trouble du spectre de l’autisme</a:t>
            </a:r>
            <a:endParaRPr lang="fr-CA" dirty="0"/>
          </a:p>
        </p:txBody>
      </p:sp>
      <p:sp>
        <p:nvSpPr>
          <p:cNvPr id="3" name="Sous-titre 2"/>
          <p:cNvSpPr>
            <a:spLocks noGrp="1"/>
          </p:cNvSpPr>
          <p:nvPr>
            <p:ph type="subTitle" idx="1"/>
          </p:nvPr>
        </p:nvSpPr>
        <p:spPr>
          <a:xfrm>
            <a:off x="1302362" y="3420454"/>
            <a:ext cx="7272983" cy="2600834"/>
          </a:xfrm>
        </p:spPr>
        <p:txBody>
          <a:bodyPr>
            <a:normAutofit fontScale="77500" lnSpcReduction="20000"/>
          </a:bodyPr>
          <a:lstStyle/>
          <a:p>
            <a:r>
              <a:rPr lang="fr-CA" sz="3600" dirty="0" smtClean="0"/>
              <a:t>Comprendre pour mieux intervenir</a:t>
            </a:r>
          </a:p>
          <a:p>
            <a:r>
              <a:rPr lang="fr-CA" dirty="0"/>
              <a:t> </a:t>
            </a:r>
            <a:r>
              <a:rPr lang="fr-CA" dirty="0" smtClean="0"/>
              <a:t>                                                                             </a:t>
            </a:r>
          </a:p>
          <a:p>
            <a:endParaRPr lang="fr-CA" dirty="0"/>
          </a:p>
          <a:p>
            <a:endParaRPr lang="fr-CA" dirty="0"/>
          </a:p>
          <a:p>
            <a:r>
              <a:rPr lang="fr-CA" dirty="0" smtClean="0">
                <a:solidFill>
                  <a:schemeClr val="accent1"/>
                </a:solidFill>
              </a:rPr>
              <a:t>                      </a:t>
            </a:r>
            <a:r>
              <a:rPr lang="fr-CA" sz="2600" dirty="0" smtClean="0">
                <a:solidFill>
                  <a:schemeClr val="accent2">
                    <a:lumMod val="60000"/>
                    <a:lumOff val="40000"/>
                  </a:schemeClr>
                </a:solidFill>
              </a:rPr>
              <a:t>Nathalie Turmel , coordonnatrice professionnelle</a:t>
            </a:r>
          </a:p>
          <a:p>
            <a:r>
              <a:rPr lang="fr-CA" sz="2600" dirty="0" smtClean="0">
                <a:solidFill>
                  <a:schemeClr val="accent2">
                    <a:lumMod val="60000"/>
                    <a:lumOff val="40000"/>
                  </a:schemeClr>
                </a:solidFill>
              </a:rPr>
              <a:t>                     </a:t>
            </a:r>
            <a:r>
              <a:rPr lang="fr-CA" sz="2600" dirty="0" smtClean="0">
                <a:solidFill>
                  <a:schemeClr val="accent2">
                    <a:lumMod val="60000"/>
                    <a:lumOff val="40000"/>
                  </a:schemeClr>
                </a:solidFill>
              </a:rPr>
              <a:t>                        </a:t>
            </a:r>
            <a:endParaRPr lang="fr-CA" sz="2600" dirty="0" smtClean="0">
              <a:solidFill>
                <a:schemeClr val="accent2">
                  <a:lumMod val="60000"/>
                  <a:lumOff val="40000"/>
                </a:schemeClr>
              </a:solidFill>
            </a:endParaRPr>
          </a:p>
          <a:p>
            <a:endParaRPr lang="fr-CA" sz="2600" dirty="0">
              <a:solidFill>
                <a:schemeClr val="accent3"/>
              </a:solidFill>
            </a:endParaRPr>
          </a:p>
          <a:p>
            <a:r>
              <a:rPr lang="fr-CA" sz="2600" dirty="0" smtClean="0">
                <a:solidFill>
                  <a:schemeClr val="accent2">
                    <a:lumMod val="60000"/>
                    <a:lumOff val="40000"/>
                  </a:schemeClr>
                </a:solidFill>
              </a:rPr>
              <a:t>                                                                                            </a:t>
            </a:r>
            <a:r>
              <a:rPr lang="fr-CA" sz="2600" dirty="0" smtClean="0">
                <a:solidFill>
                  <a:schemeClr val="accent2">
                    <a:lumMod val="60000"/>
                    <a:lumOff val="40000"/>
                  </a:schemeClr>
                </a:solidFill>
              </a:rPr>
              <a:t>Janvier </a:t>
            </a:r>
            <a:r>
              <a:rPr lang="fr-CA" sz="2600" dirty="0">
                <a:solidFill>
                  <a:schemeClr val="accent2">
                    <a:lumMod val="60000"/>
                    <a:lumOff val="40000"/>
                  </a:schemeClr>
                </a:solidFill>
              </a:rPr>
              <a:t>2018</a:t>
            </a:r>
            <a:endParaRPr lang="fr-CA" sz="2600" dirty="0" smtClean="0">
              <a:solidFill>
                <a:schemeClr val="accent2">
                  <a:lumMod val="60000"/>
                  <a:lumOff val="40000"/>
                </a:schemeClr>
              </a:solidFill>
            </a:endParaRPr>
          </a:p>
          <a:p>
            <a:r>
              <a:rPr lang="fr-CA" sz="2600" dirty="0">
                <a:solidFill>
                  <a:schemeClr val="accent3"/>
                </a:solidFill>
              </a:rPr>
              <a:t> </a:t>
            </a:r>
            <a:r>
              <a:rPr lang="fr-CA" sz="2600" dirty="0" smtClean="0">
                <a:solidFill>
                  <a:schemeClr val="accent3"/>
                </a:solidFill>
              </a:rPr>
              <a:t>                                                                                            </a:t>
            </a:r>
            <a:endParaRPr lang="fr-CA" sz="2600" dirty="0">
              <a:solidFill>
                <a:schemeClr val="accent3"/>
              </a:solidFill>
            </a:endParaRPr>
          </a:p>
        </p:txBody>
      </p:sp>
    </p:spTree>
    <p:extLst>
      <p:ext uri="{BB962C8B-B14F-4D97-AF65-F5344CB8AC3E}">
        <p14:creationId xmlns:p14="http://schemas.microsoft.com/office/powerpoint/2010/main" val="26285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solidFill>
                <a:latin typeface="Times New Roman" panose="02020603050405020304" pitchFamily="18" charset="0"/>
                <a:cs typeface="Times New Roman" panose="02020603050405020304" pitchFamily="18" charset="0"/>
              </a:rPr>
              <a:t>Critères diagnostiques du TSA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44382477"/>
              </p:ext>
            </p:extLst>
          </p:nvPr>
        </p:nvGraphicFramePr>
        <p:xfrm>
          <a:off x="571500" y="1988840"/>
          <a:ext cx="3280420" cy="3600400"/>
        </p:xfrm>
        <a:graphic>
          <a:graphicData uri="http://schemas.openxmlformats.org/drawingml/2006/table">
            <a:tbl>
              <a:tblPr firstRow="1" bandRow="1">
                <a:tableStyleId>{5C22544A-7EE6-4342-B048-85BDC9FD1C3A}</a:tableStyleId>
              </a:tblPr>
              <a:tblGrid>
                <a:gridCol w="3280420"/>
              </a:tblGrid>
              <a:tr h="1800200">
                <a:tc>
                  <a:txBody>
                    <a:bodyPr/>
                    <a:lstStyle/>
                    <a:p>
                      <a:pPr algn="ctr"/>
                      <a:r>
                        <a:rPr lang="fr-CA" b="1" dirty="0" smtClean="0">
                          <a:solidFill>
                            <a:schemeClr val="tx1"/>
                          </a:solidFill>
                          <a:latin typeface="Times New Roman"/>
                          <a:ea typeface="Calibri"/>
                          <a:cs typeface="Times New Roman"/>
                        </a:rPr>
                        <a:t>Interaction et communication sociales</a:t>
                      </a:r>
                      <a:endParaRPr lang="fr-CA" dirty="0">
                        <a:solidFill>
                          <a:schemeClr val="tx1"/>
                        </a:solidFill>
                      </a:endParaRPr>
                    </a:p>
                  </a:txBody>
                  <a:tcPr/>
                </a:tc>
              </a:tr>
              <a:tr h="1800200">
                <a:tc>
                  <a:txBody>
                    <a:bodyPr/>
                    <a:lstStyle/>
                    <a:p>
                      <a:pPr marL="0" indent="0" algn="ctr">
                        <a:lnSpc>
                          <a:spcPct val="115000"/>
                        </a:lnSpc>
                        <a:buNone/>
                      </a:pPr>
                      <a:r>
                        <a:rPr lang="fr-CA" sz="1800" b="1" dirty="0" smtClean="0">
                          <a:latin typeface="Times New Roman" panose="02020603050405020304" pitchFamily="18" charset="0"/>
                          <a:ea typeface="Calibri"/>
                          <a:cs typeface="Times New Roman" panose="02020603050405020304" pitchFamily="18" charset="0"/>
                        </a:rPr>
                        <a:t>Comportements Intérêts ou activités restreints </a:t>
                      </a:r>
                    </a:p>
                    <a:p>
                      <a:pPr marL="0" indent="0" algn="ctr">
                        <a:lnSpc>
                          <a:spcPct val="115000"/>
                        </a:lnSpc>
                        <a:buNone/>
                      </a:pPr>
                      <a:r>
                        <a:rPr lang="fr-CA" sz="1800" b="1" dirty="0" smtClean="0">
                          <a:latin typeface="Times New Roman" panose="02020603050405020304" pitchFamily="18" charset="0"/>
                          <a:ea typeface="Calibri"/>
                          <a:cs typeface="Times New Roman" panose="02020603050405020304" pitchFamily="18" charset="0"/>
                        </a:rPr>
                        <a:t>    ou  répétitifs</a:t>
                      </a:r>
                      <a:endParaRPr lang="fr-CA" sz="1800" dirty="0" smtClean="0">
                        <a:latin typeface="Times New Roman" panose="02020603050405020304" pitchFamily="18" charset="0"/>
                        <a:ea typeface="Calibri"/>
                        <a:cs typeface="Times New Roman" panose="02020603050405020304" pitchFamily="18" charset="0"/>
                      </a:endParaRPr>
                    </a:p>
                    <a:p>
                      <a:endParaRPr lang="fr-CA" dirty="0"/>
                    </a:p>
                  </a:txBody>
                  <a:tcPr/>
                </a:tc>
              </a:tr>
            </a:tbl>
          </a:graphicData>
        </a:graphic>
      </p:graphicFrame>
      <p:graphicFrame>
        <p:nvGraphicFramePr>
          <p:cNvPr id="7" name="Espace réservé du contenu 5"/>
          <p:cNvGraphicFramePr>
            <a:graphicFrameLocks/>
          </p:cNvGraphicFramePr>
          <p:nvPr>
            <p:extLst>
              <p:ext uri="{D42A27DB-BD31-4B8C-83A1-F6EECF244321}">
                <p14:modId xmlns:p14="http://schemas.microsoft.com/office/powerpoint/2010/main" val="2143468570"/>
              </p:ext>
            </p:extLst>
          </p:nvPr>
        </p:nvGraphicFramePr>
        <p:xfrm>
          <a:off x="3851920" y="1988839"/>
          <a:ext cx="4038600" cy="3640018"/>
        </p:xfrm>
        <a:graphic>
          <a:graphicData uri="http://schemas.openxmlformats.org/drawingml/2006/table">
            <a:tbl>
              <a:tblPr firstRow="1" bandRow="1">
                <a:tableStyleId>{5C22544A-7EE6-4342-B048-85BDC9FD1C3A}</a:tableStyleId>
              </a:tblPr>
              <a:tblGrid>
                <a:gridCol w="4038600"/>
              </a:tblGrid>
              <a:tr h="1212710">
                <a:tc>
                  <a:txBody>
                    <a:bodyPr/>
                    <a:lstStyle/>
                    <a:p>
                      <a:pPr algn="ctr"/>
                      <a:r>
                        <a:rPr lang="fr-CA" dirty="0" smtClean="0">
                          <a:solidFill>
                            <a:schemeClr val="tx1"/>
                          </a:solidFill>
                          <a:latin typeface="Times New Roman" panose="02020603050405020304" pitchFamily="18" charset="0"/>
                          <a:cs typeface="Times New Roman" panose="02020603050405020304" pitchFamily="18" charset="0"/>
                        </a:rPr>
                        <a:t>Niveau de sévérité 1</a:t>
                      </a:r>
                    </a:p>
                    <a:p>
                      <a:pPr algn="ctr"/>
                      <a:r>
                        <a:rPr lang="fr-CA" dirty="0" smtClean="0">
                          <a:solidFill>
                            <a:schemeClr val="tx1"/>
                          </a:solidFill>
                          <a:latin typeface="Times New Roman" panose="02020603050405020304" pitchFamily="18" charset="0"/>
                          <a:cs typeface="Times New Roman" panose="02020603050405020304" pitchFamily="18" charset="0"/>
                        </a:rPr>
                        <a:t>Requiert un soutien  très important</a:t>
                      </a:r>
                    </a:p>
                    <a:p>
                      <a:endParaRPr lang="fr-CA" dirty="0" smtClean="0"/>
                    </a:p>
                    <a:p>
                      <a:endParaRPr lang="fr-CA" dirty="0"/>
                    </a:p>
                  </a:txBody>
                  <a:tcPr/>
                </a:tc>
              </a:tr>
              <a:tr h="1213654">
                <a:tc>
                  <a:txBody>
                    <a:bodyPr/>
                    <a:lstStyle/>
                    <a:p>
                      <a:pPr algn="ctr"/>
                      <a:r>
                        <a:rPr lang="fr-CA" b="1" dirty="0" smtClean="0">
                          <a:latin typeface="Times New Roman" panose="02020603050405020304" pitchFamily="18" charset="0"/>
                          <a:cs typeface="Times New Roman" panose="02020603050405020304" pitchFamily="18" charset="0"/>
                        </a:rPr>
                        <a:t>Niveau de sévérité 2</a:t>
                      </a:r>
                    </a:p>
                    <a:p>
                      <a:pPr algn="ctr"/>
                      <a:r>
                        <a:rPr lang="fr-CA" b="1" dirty="0" smtClean="0">
                          <a:latin typeface="Times New Roman" panose="02020603050405020304" pitchFamily="18" charset="0"/>
                          <a:cs typeface="Times New Roman" panose="02020603050405020304" pitchFamily="18" charset="0"/>
                        </a:rPr>
                        <a:t>Requiert un soutien  important</a:t>
                      </a:r>
                      <a:endParaRPr lang="fr-CA" b="1" dirty="0">
                        <a:latin typeface="Times New Roman" panose="02020603050405020304" pitchFamily="18" charset="0"/>
                        <a:cs typeface="Times New Roman" panose="02020603050405020304" pitchFamily="18" charset="0"/>
                      </a:endParaRPr>
                    </a:p>
                  </a:txBody>
                  <a:tcPr/>
                </a:tc>
              </a:tr>
              <a:tr h="1213654">
                <a:tc>
                  <a:txBody>
                    <a:bodyPr/>
                    <a:lstStyle/>
                    <a:p>
                      <a:pPr algn="ctr"/>
                      <a:r>
                        <a:rPr lang="fr-CA" b="1" dirty="0" smtClean="0">
                          <a:latin typeface="Times New Roman" panose="02020603050405020304" pitchFamily="18" charset="0"/>
                          <a:cs typeface="Times New Roman" panose="02020603050405020304" pitchFamily="18" charset="0"/>
                        </a:rPr>
                        <a:t>Niveau de sévérité 3</a:t>
                      </a:r>
                    </a:p>
                    <a:p>
                      <a:pPr algn="ctr"/>
                      <a:r>
                        <a:rPr lang="fr-CA" b="1" dirty="0" smtClean="0">
                          <a:latin typeface="Times New Roman" panose="02020603050405020304" pitchFamily="18" charset="0"/>
                          <a:cs typeface="Times New Roman" panose="02020603050405020304" pitchFamily="18" charset="0"/>
                        </a:rPr>
                        <a:t>Requiert un soutien</a:t>
                      </a:r>
                      <a:endParaRPr lang="fr-CA"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352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solidFill>
                  <a:schemeClr val="accent2"/>
                </a:solidFill>
                <a:latin typeface="Times New Roman" panose="02020603050405020304" pitchFamily="18" charset="0"/>
                <a:cs typeface="Times New Roman" panose="02020603050405020304" pitchFamily="18" charset="0"/>
              </a:rPr>
              <a:t>Troubles associés </a:t>
            </a:r>
            <a:endParaRPr lang="fr-CA" dirty="0">
              <a:solidFill>
                <a:schemeClr val="accent2"/>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lnSpcReduction="10000"/>
          </a:bodyPr>
          <a:lstStyle/>
          <a:p>
            <a:endParaRPr lang="fr-FR" altLang="fr-FR" sz="800" b="1" dirty="0" smtClean="0"/>
          </a:p>
          <a:p>
            <a:pPr marL="0" indent="0">
              <a:buNone/>
            </a:pPr>
            <a:r>
              <a:rPr lang="fr-FR" altLang="fr-FR" sz="2400" b="1" dirty="0" smtClean="0">
                <a:latin typeface="Times New Roman" panose="02020603050405020304" pitchFamily="18" charset="0"/>
                <a:cs typeface="Times New Roman" panose="02020603050405020304" pitchFamily="18" charset="0"/>
              </a:rPr>
              <a:t>Troubles </a:t>
            </a:r>
            <a:r>
              <a:rPr lang="fr-FR" altLang="fr-FR" sz="2400" b="1" dirty="0">
                <a:latin typeface="Times New Roman" panose="02020603050405020304" pitchFamily="18" charset="0"/>
                <a:cs typeface="Times New Roman" panose="02020603050405020304" pitchFamily="18" charset="0"/>
              </a:rPr>
              <a:t>de santé physique variés</a:t>
            </a:r>
            <a:r>
              <a:rPr lang="fr-FR" altLang="fr-FR" sz="2400" dirty="0" smtClean="0">
                <a:latin typeface="Times New Roman" panose="02020603050405020304" pitchFamily="18" charset="0"/>
                <a:cs typeface="Times New Roman" panose="02020603050405020304" pitchFamily="18" charset="0"/>
              </a:rPr>
              <a:t>:</a:t>
            </a:r>
          </a:p>
          <a:p>
            <a:r>
              <a:rPr lang="fr-FR" altLang="fr-FR" sz="2400" dirty="0" smtClean="0">
                <a:latin typeface="Times New Roman" panose="02020603050405020304" pitchFamily="18" charset="0"/>
                <a:cs typeface="Times New Roman" panose="02020603050405020304" pitchFamily="18" charset="0"/>
              </a:rPr>
              <a:t>Constipation</a:t>
            </a:r>
          </a:p>
          <a:p>
            <a:r>
              <a:rPr lang="fr-FR" altLang="fr-FR" sz="2400" dirty="0" smtClean="0">
                <a:latin typeface="Times New Roman" panose="02020603050405020304" pitchFamily="18" charset="0"/>
                <a:cs typeface="Times New Roman" panose="02020603050405020304" pitchFamily="18" charset="0"/>
              </a:rPr>
              <a:t>reflux gastrique</a:t>
            </a:r>
          </a:p>
          <a:p>
            <a:r>
              <a:rPr lang="fr-FR" altLang="fr-FR" sz="2400" dirty="0" smtClean="0">
                <a:latin typeface="Times New Roman" panose="02020603050405020304" pitchFamily="18" charset="0"/>
                <a:cs typeface="Times New Roman" panose="02020603050405020304" pitchFamily="18" charset="0"/>
              </a:rPr>
              <a:t>épilepsie</a:t>
            </a:r>
            <a:r>
              <a:rPr lang="fr-FR" altLang="fr-FR" sz="2400" dirty="0">
                <a:latin typeface="Times New Roman" panose="02020603050405020304" pitchFamily="18" charset="0"/>
                <a:cs typeface="Times New Roman" panose="02020603050405020304" pitchFamily="18" charset="0"/>
              </a:rPr>
              <a:t>, etc…</a:t>
            </a:r>
          </a:p>
          <a:p>
            <a:pPr marL="0" indent="0">
              <a:buNone/>
            </a:pPr>
            <a:endParaRPr lang="fr-FR" altLang="fr-FR" sz="2400" dirty="0">
              <a:latin typeface="Times New Roman" panose="02020603050405020304" pitchFamily="18" charset="0"/>
              <a:cs typeface="Times New Roman" panose="02020603050405020304" pitchFamily="18" charset="0"/>
            </a:endParaRPr>
          </a:p>
          <a:p>
            <a:pPr marL="0" indent="0">
              <a:buNone/>
            </a:pPr>
            <a:r>
              <a:rPr lang="fr-CA" altLang="fr-FR" sz="2400" b="1" dirty="0">
                <a:latin typeface="Times New Roman" panose="02020603050405020304" pitchFamily="18" charset="0"/>
                <a:cs typeface="Times New Roman" panose="02020603050405020304" pitchFamily="18" charset="0"/>
              </a:rPr>
              <a:t>Troubles de santé mentale: </a:t>
            </a:r>
            <a:endParaRPr lang="fr-CA" altLang="fr-FR" sz="2400" b="1" dirty="0" smtClean="0">
              <a:latin typeface="Times New Roman" panose="02020603050405020304" pitchFamily="18" charset="0"/>
              <a:cs typeface="Times New Roman" panose="02020603050405020304" pitchFamily="18" charset="0"/>
            </a:endParaRPr>
          </a:p>
          <a:p>
            <a:r>
              <a:rPr lang="fr-CA" altLang="fr-FR" sz="2400" dirty="0" smtClean="0">
                <a:latin typeface="Times New Roman" panose="02020603050405020304" pitchFamily="18" charset="0"/>
                <a:cs typeface="Times New Roman" panose="02020603050405020304" pitchFamily="18" charset="0"/>
              </a:rPr>
              <a:t>Trouble anxieux </a:t>
            </a:r>
          </a:p>
          <a:p>
            <a:r>
              <a:rPr lang="fr-CA" altLang="fr-FR" sz="2400" dirty="0" smtClean="0">
                <a:latin typeface="Times New Roman" panose="02020603050405020304" pitchFamily="18" charset="0"/>
                <a:cs typeface="Times New Roman" panose="02020603050405020304" pitchFamily="18" charset="0"/>
              </a:rPr>
              <a:t>trouble obsessif compulsif </a:t>
            </a:r>
            <a:r>
              <a:rPr lang="fr-CA" altLang="fr-FR" sz="2400" dirty="0">
                <a:latin typeface="Times New Roman" panose="02020603050405020304" pitchFamily="18" charset="0"/>
                <a:cs typeface="Times New Roman" panose="02020603050405020304" pitchFamily="18" charset="0"/>
              </a:rPr>
              <a:t>…</a:t>
            </a:r>
          </a:p>
          <a:p>
            <a:pPr marL="0" indent="0">
              <a:buNone/>
            </a:pPr>
            <a:endParaRPr lang="fr-CA" altLang="fr-FR" sz="2400" dirty="0">
              <a:latin typeface="Times New Roman" panose="02020603050405020304" pitchFamily="18" charset="0"/>
              <a:cs typeface="Times New Roman" panose="02020603050405020304" pitchFamily="18" charset="0"/>
            </a:endParaRPr>
          </a:p>
          <a:p>
            <a:pPr marL="0" indent="0">
              <a:buNone/>
            </a:pPr>
            <a:r>
              <a:rPr lang="fr-CA" altLang="fr-FR" sz="2400" b="1" dirty="0">
                <a:latin typeface="Times New Roman" panose="02020603050405020304" pitchFamily="18" charset="0"/>
                <a:cs typeface="Times New Roman" panose="02020603050405020304" pitchFamily="18" charset="0"/>
              </a:rPr>
              <a:t>Problématiques émergentes: </a:t>
            </a:r>
            <a:endParaRPr lang="fr-CA" altLang="fr-FR" sz="2400" dirty="0" smtClean="0">
              <a:latin typeface="Times New Roman" panose="02020603050405020304" pitchFamily="18" charset="0"/>
              <a:cs typeface="Times New Roman" panose="02020603050405020304" pitchFamily="18" charset="0"/>
            </a:endParaRPr>
          </a:p>
          <a:p>
            <a:r>
              <a:rPr lang="fr-CA" altLang="fr-FR" sz="2400" dirty="0" smtClean="0">
                <a:latin typeface="Times New Roman" panose="02020603050405020304" pitchFamily="18" charset="0"/>
                <a:cs typeface="Times New Roman" panose="02020603050405020304" pitchFamily="18" charset="0"/>
              </a:rPr>
              <a:t>toxicomanie</a:t>
            </a:r>
          </a:p>
          <a:p>
            <a:r>
              <a:rPr lang="fr-CA" altLang="fr-FR" sz="2400" dirty="0" smtClean="0">
                <a:latin typeface="Times New Roman" panose="02020603050405020304" pitchFamily="18" charset="0"/>
                <a:cs typeface="Times New Roman" panose="02020603050405020304" pitchFamily="18" charset="0"/>
              </a:rPr>
              <a:t>itinérance </a:t>
            </a:r>
          </a:p>
          <a:p>
            <a:r>
              <a:rPr lang="fr-CA" altLang="fr-FR" sz="2400" dirty="0" smtClean="0">
                <a:latin typeface="Times New Roman" panose="02020603050405020304" pitchFamily="18" charset="0"/>
                <a:cs typeface="Times New Roman" panose="02020603050405020304" pitchFamily="18" charset="0"/>
              </a:rPr>
              <a:t>cyberdépendance…</a:t>
            </a:r>
            <a:endParaRPr lang="fr-CA" altLang="fr-FR" sz="2400" dirty="0">
              <a:latin typeface="Times New Roman" panose="02020603050405020304" pitchFamily="18" charset="0"/>
              <a:cs typeface="Times New Roman" panose="02020603050405020304" pitchFamily="18" charset="0"/>
            </a:endParaRPr>
          </a:p>
          <a:p>
            <a:pPr marL="0" indent="0">
              <a:buNone/>
            </a:pPr>
            <a:endParaRPr lang="fr-CA" dirty="0"/>
          </a:p>
        </p:txBody>
      </p:sp>
    </p:spTree>
    <p:extLst>
      <p:ext uri="{BB962C8B-B14F-4D97-AF65-F5344CB8AC3E}">
        <p14:creationId xmlns:p14="http://schemas.microsoft.com/office/powerpoint/2010/main" val="37804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CA" dirty="0">
                <a:solidFill>
                  <a:schemeClr val="accent1"/>
                </a:solidFill>
                <a:latin typeface="Times New Roman" panose="02020603050405020304" pitchFamily="18" charset="0"/>
                <a:cs typeface="Times New Roman" panose="02020603050405020304" pitchFamily="18" charset="0"/>
              </a:rPr>
              <a:t>Le fonctionnement interne des personnes vivant avec un TSA</a:t>
            </a:r>
          </a:p>
        </p:txBody>
      </p:sp>
      <p:sp>
        <p:nvSpPr>
          <p:cNvPr id="3" name="Espace réservé du contenu 2"/>
          <p:cNvSpPr>
            <a:spLocks noGrp="1"/>
          </p:cNvSpPr>
          <p:nvPr>
            <p:ph idx="1"/>
          </p:nvPr>
        </p:nvSpPr>
        <p:spPr>
          <a:xfrm>
            <a:off x="601861" y="1125537"/>
            <a:ext cx="4834235" cy="4811047"/>
          </a:xfrm>
        </p:spPr>
        <p:txBody>
          <a:bodyPr>
            <a:normAutofit fontScale="92500" lnSpcReduction="20000"/>
          </a:bodyPr>
          <a:lstStyle/>
          <a:p>
            <a:endParaRPr lang="fr-CA" dirty="0" smtClean="0">
              <a:solidFill>
                <a:schemeClr val="accent4"/>
              </a:solidFill>
            </a:endParaRPr>
          </a:p>
          <a:p>
            <a:r>
              <a:rPr lang="fr-CA" sz="2600" dirty="0" smtClean="0">
                <a:solidFill>
                  <a:schemeClr val="accent4"/>
                </a:solidFill>
                <a:latin typeface="Times New Roman" panose="02020603050405020304" pitchFamily="18" charset="0"/>
                <a:cs typeface="Times New Roman" panose="02020603050405020304" pitchFamily="18" charset="0"/>
              </a:rPr>
              <a:t>Le </a:t>
            </a:r>
            <a:r>
              <a:rPr lang="fr-CA" sz="2600" dirty="0">
                <a:solidFill>
                  <a:schemeClr val="accent4"/>
                </a:solidFill>
                <a:latin typeface="Times New Roman" panose="02020603050405020304" pitchFamily="18" charset="0"/>
                <a:cs typeface="Times New Roman" panose="02020603050405020304" pitchFamily="18" charset="0"/>
              </a:rPr>
              <a:t>traitement de </a:t>
            </a:r>
            <a:r>
              <a:rPr lang="fr-CA" sz="2600" dirty="0" smtClean="0">
                <a:solidFill>
                  <a:schemeClr val="accent4"/>
                </a:solidFill>
                <a:latin typeface="Times New Roman" panose="02020603050405020304" pitchFamily="18" charset="0"/>
                <a:cs typeface="Times New Roman" panose="02020603050405020304" pitchFamily="18" charset="0"/>
              </a:rPr>
              <a:t>l’information</a:t>
            </a:r>
          </a:p>
          <a:p>
            <a:pPr marL="0" indent="0">
              <a:buNone/>
            </a:pPr>
            <a:endParaRPr lang="fr-CA" sz="2600" dirty="0">
              <a:latin typeface="Times New Roman" panose="02020603050405020304" pitchFamily="18" charset="0"/>
              <a:cs typeface="Times New Roman" panose="02020603050405020304" pitchFamily="18" charset="0"/>
            </a:endParaRPr>
          </a:p>
          <a:p>
            <a:pPr lvl="1"/>
            <a:r>
              <a:rPr lang="fr-CA" sz="2600" dirty="0">
                <a:latin typeface="Times New Roman" panose="02020603050405020304" pitchFamily="18" charset="0"/>
                <a:cs typeface="Times New Roman" panose="02020603050405020304" pitchFamily="18" charset="0"/>
              </a:rPr>
              <a:t>L’interprétation que les personnes présentant un TSA se font des situations est différente puisque le traitement de l’information ne s’effectue pas de la même manière. </a:t>
            </a:r>
          </a:p>
          <a:p>
            <a:endParaRPr lang="fr-CA" sz="2600" dirty="0">
              <a:latin typeface="Times New Roman" panose="02020603050405020304" pitchFamily="18" charset="0"/>
              <a:cs typeface="Times New Roman" panose="02020603050405020304" pitchFamily="18" charset="0"/>
            </a:endParaRPr>
          </a:p>
          <a:p>
            <a:pPr lvl="1"/>
            <a:r>
              <a:rPr lang="fr-CA" sz="2600" dirty="0">
                <a:latin typeface="Times New Roman" panose="02020603050405020304" pitchFamily="18" charset="0"/>
                <a:cs typeface="Times New Roman" panose="02020603050405020304" pitchFamily="18" charset="0"/>
              </a:rPr>
              <a:t>Le traitement et l’interprétation des stimuli (visuels, auditifs, sensitifs, etc.) varient en fonction de leurs particularités.  Chaque personne est unique.</a:t>
            </a:r>
          </a:p>
          <a:p>
            <a:endParaRPr lang="fr-CA" sz="2600" dirty="0">
              <a:latin typeface="Times New Roman" panose="02020603050405020304" pitchFamily="18" charset="0"/>
              <a:cs typeface="Times New Roman" panose="02020603050405020304" pitchFamily="18"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84784"/>
            <a:ext cx="3168352"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87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CA" dirty="0">
                <a:solidFill>
                  <a:schemeClr val="accent1"/>
                </a:solidFill>
                <a:latin typeface="Times New Roman" panose="02020603050405020304" pitchFamily="18" charset="0"/>
                <a:cs typeface="Times New Roman" panose="02020603050405020304" pitchFamily="18" charset="0"/>
              </a:rPr>
              <a:t>Le fonctionnement interne des personnes vivant avec un TSA</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137137"/>
            <a:ext cx="7715691" cy="330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520" y="4227484"/>
            <a:ext cx="2808312" cy="1169551"/>
          </a:xfrm>
          <a:prstGeom prst="rect">
            <a:avLst/>
          </a:prstGeom>
        </p:spPr>
        <p:txBody>
          <a:bodyPr wrap="square">
            <a:spAutoFit/>
          </a:bodyPr>
          <a:lstStyle/>
          <a:p>
            <a:endParaRPr lang="fr-CA" sz="1400" dirty="0"/>
          </a:p>
          <a:p>
            <a:r>
              <a:rPr lang="fr-CA" sz="1400" b="1" dirty="0" smtClean="0">
                <a:latin typeface="Times New Roman" panose="02020603050405020304" pitchFamily="18" charset="0"/>
                <a:cs typeface="Times New Roman" panose="02020603050405020304" pitchFamily="18" charset="0"/>
              </a:rPr>
              <a:t>Une personne </a:t>
            </a:r>
            <a:r>
              <a:rPr lang="fr-CA" sz="1400" b="1" dirty="0">
                <a:latin typeface="Times New Roman" panose="02020603050405020304" pitchFamily="18" charset="0"/>
                <a:cs typeface="Times New Roman" panose="02020603050405020304" pitchFamily="18" charset="0"/>
              </a:rPr>
              <a:t>ayant un TSA voit </a:t>
            </a:r>
            <a:r>
              <a:rPr lang="fr-CA" sz="1400" b="1" dirty="0" smtClean="0">
                <a:latin typeface="Times New Roman" panose="02020603050405020304" pitchFamily="18" charset="0"/>
                <a:cs typeface="Times New Roman" panose="02020603050405020304" pitchFamily="18" charset="0"/>
              </a:rPr>
              <a:t>des collègues de travail  rire d’une blague </a:t>
            </a:r>
            <a:r>
              <a:rPr lang="fr-CA" sz="1400" b="1" dirty="0">
                <a:latin typeface="Times New Roman" panose="02020603050405020304" pitchFamily="18" charset="0"/>
                <a:cs typeface="Times New Roman" panose="02020603050405020304" pitchFamily="18" charset="0"/>
              </a:rPr>
              <a:t>mais </a:t>
            </a:r>
            <a:r>
              <a:rPr lang="fr-CA" sz="1400" b="1" dirty="0" smtClean="0">
                <a:latin typeface="Times New Roman" panose="02020603050405020304" pitchFamily="18" charset="0"/>
                <a:cs typeface="Times New Roman" panose="02020603050405020304" pitchFamily="18" charset="0"/>
              </a:rPr>
              <a:t>n’en </a:t>
            </a:r>
            <a:r>
              <a:rPr lang="fr-CA" sz="1400" b="1" dirty="0">
                <a:latin typeface="Times New Roman" panose="02020603050405020304" pitchFamily="18" charset="0"/>
                <a:cs typeface="Times New Roman" panose="02020603050405020304" pitchFamily="18" charset="0"/>
              </a:rPr>
              <a:t>comprend pas </a:t>
            </a:r>
            <a:r>
              <a:rPr lang="fr-CA" sz="1400" b="1" dirty="0" smtClean="0">
                <a:latin typeface="Times New Roman" panose="02020603050405020304" pitchFamily="18" charset="0"/>
                <a:cs typeface="Times New Roman" panose="02020603050405020304" pitchFamily="18" charset="0"/>
              </a:rPr>
              <a:t>le sens</a:t>
            </a:r>
            <a:endParaRPr lang="fr-CA" sz="14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3203848" y="4227484"/>
            <a:ext cx="2718048" cy="738664"/>
          </a:xfrm>
          <a:prstGeom prst="rect">
            <a:avLst/>
          </a:prstGeom>
        </p:spPr>
        <p:txBody>
          <a:bodyPr wrap="square">
            <a:spAutoFit/>
          </a:bodyPr>
          <a:lstStyle/>
          <a:p>
            <a:endParaRPr lang="fr-CA" sz="1400" dirty="0"/>
          </a:p>
          <a:p>
            <a:r>
              <a:rPr lang="fr-CA" sz="1400" b="1" dirty="0" smtClean="0">
                <a:latin typeface="Times New Roman" panose="02020603050405020304" pitchFamily="18" charset="0"/>
                <a:cs typeface="Times New Roman" panose="02020603050405020304" pitchFamily="18" charset="0"/>
              </a:rPr>
              <a:t>La personne ayant </a:t>
            </a:r>
            <a:r>
              <a:rPr lang="fr-CA" sz="1400" b="1" dirty="0">
                <a:latin typeface="Times New Roman" panose="02020603050405020304" pitchFamily="18" charset="0"/>
                <a:cs typeface="Times New Roman" panose="02020603050405020304" pitchFamily="18" charset="0"/>
              </a:rPr>
              <a:t>un TSA pense </a:t>
            </a:r>
            <a:r>
              <a:rPr lang="fr-CA" sz="1400" b="1" dirty="0" smtClean="0">
                <a:latin typeface="Times New Roman" panose="02020603050405020304" pitchFamily="18" charset="0"/>
                <a:cs typeface="Times New Roman" panose="02020603050405020304" pitchFamily="18" charset="0"/>
              </a:rPr>
              <a:t>qu'on se moque </a:t>
            </a:r>
            <a:r>
              <a:rPr lang="fr-CA" sz="1400" b="1" dirty="0">
                <a:latin typeface="Times New Roman" panose="02020603050405020304" pitchFamily="18" charset="0"/>
                <a:cs typeface="Times New Roman" panose="02020603050405020304" pitchFamily="18" charset="0"/>
              </a:rPr>
              <a:t>de </a:t>
            </a:r>
            <a:r>
              <a:rPr lang="fr-CA" sz="1400" b="1" dirty="0" smtClean="0">
                <a:latin typeface="Times New Roman" panose="02020603050405020304" pitchFamily="18" charset="0"/>
                <a:cs typeface="Times New Roman" panose="02020603050405020304" pitchFamily="18" charset="0"/>
              </a:rPr>
              <a:t>lui </a:t>
            </a:r>
            <a:endParaRPr lang="fr-CA" sz="1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918401" y="4440595"/>
            <a:ext cx="3240360" cy="738664"/>
          </a:xfrm>
          <a:prstGeom prst="rect">
            <a:avLst/>
          </a:prstGeom>
        </p:spPr>
        <p:txBody>
          <a:bodyPr wrap="square">
            <a:spAutoFit/>
          </a:bodyPr>
          <a:lstStyle/>
          <a:p>
            <a:r>
              <a:rPr lang="fr-CA" sz="1400" b="1" dirty="0" smtClean="0">
                <a:latin typeface="Times New Roman" panose="02020603050405020304" pitchFamily="18" charset="0"/>
                <a:cs typeface="Times New Roman" panose="02020603050405020304" pitchFamily="18" charset="0"/>
              </a:rPr>
              <a:t>La personne ayant un TSA quitte la pièce contrariée et donne un coup de pied sur la chaise</a:t>
            </a:r>
          </a:p>
        </p:txBody>
      </p:sp>
    </p:spTree>
    <p:extLst>
      <p:ext uri="{BB962C8B-B14F-4D97-AF65-F5344CB8AC3E}">
        <p14:creationId xmlns:p14="http://schemas.microsoft.com/office/powerpoint/2010/main" val="22084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solidFill>
                  <a:schemeClr val="accent1"/>
                </a:solidFill>
                <a:latin typeface="Times New Roman" panose="02020603050405020304" pitchFamily="18" charset="0"/>
                <a:cs typeface="Times New Roman" panose="02020603050405020304" pitchFamily="18" charset="0"/>
              </a:rPr>
              <a:t>Vivre avec un </a:t>
            </a:r>
            <a:r>
              <a:rPr lang="fr-CA" dirty="0">
                <a:solidFill>
                  <a:schemeClr val="accent1"/>
                </a:solidFill>
                <a:latin typeface="Times New Roman" panose="02020603050405020304" pitchFamily="18" charset="0"/>
                <a:cs typeface="Times New Roman" panose="02020603050405020304" pitchFamily="18" charset="0"/>
              </a:rPr>
              <a:t>trouble du spectre de </a:t>
            </a:r>
            <a:r>
              <a:rPr lang="fr-CA" dirty="0" smtClean="0">
                <a:solidFill>
                  <a:schemeClr val="accent1"/>
                </a:solidFill>
                <a:latin typeface="Times New Roman" panose="02020603050405020304" pitchFamily="18" charset="0"/>
                <a:cs typeface="Times New Roman" panose="02020603050405020304" pitchFamily="18" charset="0"/>
              </a:rPr>
              <a:t>l’autisme c’est</a:t>
            </a:r>
            <a:r>
              <a:rPr lang="fr-CA" dirty="0" smtClean="0">
                <a:solidFill>
                  <a:schemeClr val="accent1"/>
                </a:solidFill>
              </a:rPr>
              <a:t>:</a:t>
            </a:r>
            <a:endParaRPr lang="fr-CA" dirty="0">
              <a:solidFill>
                <a:schemeClr val="accent1"/>
              </a:solidFill>
            </a:endParaRPr>
          </a:p>
        </p:txBody>
      </p:sp>
      <p:sp>
        <p:nvSpPr>
          <p:cNvPr id="3" name="Espace réservé du contenu 2"/>
          <p:cNvSpPr>
            <a:spLocks noGrp="1"/>
          </p:cNvSpPr>
          <p:nvPr>
            <p:ph idx="1"/>
          </p:nvPr>
        </p:nvSpPr>
        <p:spPr/>
        <p:txBody>
          <a:bodyPr/>
          <a:lstStyle/>
          <a:p>
            <a:endParaRPr lang="fr-CA" dirty="0" smtClean="0"/>
          </a:p>
          <a:p>
            <a:r>
              <a:rPr lang="fr-CA" dirty="0" smtClean="0">
                <a:latin typeface="Times New Roman" panose="02020603050405020304" pitchFamily="18" charset="0"/>
                <a:cs typeface="Times New Roman" panose="02020603050405020304" pitchFamily="18" charset="0"/>
              </a:rPr>
              <a:t>Une personne différente avec des forces des intérêts et des vulnérabilités </a:t>
            </a:r>
          </a:p>
          <a:p>
            <a:endParaRPr lang="fr-CA" dirty="0" smtClean="0">
              <a:latin typeface="Times New Roman" panose="02020603050405020304" pitchFamily="18" charset="0"/>
              <a:cs typeface="Times New Roman" panose="02020603050405020304" pitchFamily="18" charset="0"/>
            </a:endParaRPr>
          </a:p>
          <a:p>
            <a:r>
              <a:rPr lang="fr-CA" dirty="0" smtClean="0">
                <a:latin typeface="Times New Roman" panose="02020603050405020304" pitchFamily="18" charset="0"/>
                <a:cs typeface="Times New Roman" panose="02020603050405020304" pitchFamily="18" charset="0"/>
              </a:rPr>
              <a:t>« Une autre forme de la vie » Youcef, 15 ans </a:t>
            </a:r>
          </a:p>
          <a:p>
            <a:endParaRPr lang="fr-CA" dirty="0"/>
          </a:p>
          <a:p>
            <a:endParaRPr lang="fr-CA" sz="1800" dirty="0" smtClean="0"/>
          </a:p>
          <a:p>
            <a:endParaRPr lang="fr-CA" sz="1800" dirty="0"/>
          </a:p>
          <a:p>
            <a:endParaRPr lang="fr-CA" sz="1800" dirty="0" smtClean="0"/>
          </a:p>
          <a:p>
            <a:pPr marL="0" indent="0">
              <a:buNone/>
            </a:pPr>
            <a:r>
              <a:rPr lang="fr-CA" sz="1800" i="1" dirty="0" smtClean="0"/>
              <a:t>           Charles </a:t>
            </a:r>
            <a:r>
              <a:rPr lang="fr-CA" sz="1800" i="1" dirty="0" err="1" smtClean="0"/>
              <a:t>Lafortune</a:t>
            </a:r>
            <a:r>
              <a:rPr lang="fr-CA" sz="1800" i="1" dirty="0" smtClean="0"/>
              <a:t> et  son fils Mathis</a:t>
            </a:r>
            <a:endParaRPr lang="fr-CA" sz="1800"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573016"/>
            <a:ext cx="3456384" cy="231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78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61" y="274638"/>
            <a:ext cx="8218611" cy="706437"/>
          </a:xfrm>
        </p:spPr>
        <p:txBody>
          <a:bodyPr>
            <a:normAutofit fontScale="90000"/>
          </a:bodyPr>
          <a:lstStyle/>
          <a:p>
            <a:pPr algn="ctr"/>
            <a:r>
              <a:rPr lang="fr-CA" dirty="0" smtClean="0"/>
              <a:t/>
            </a:r>
            <a:br>
              <a:rPr lang="fr-CA" dirty="0" smtClean="0"/>
            </a:br>
            <a:r>
              <a:rPr lang="fr-CA" sz="3600" dirty="0" smtClean="0">
                <a:solidFill>
                  <a:schemeClr val="accent1"/>
                </a:solidFill>
                <a:latin typeface="Times New Roman" panose="02020603050405020304" pitchFamily="18" charset="0"/>
                <a:cs typeface="Times New Roman" panose="02020603050405020304" pitchFamily="18" charset="0"/>
              </a:rPr>
              <a:t>Les </a:t>
            </a:r>
            <a:r>
              <a:rPr lang="fr-CA" sz="3600" dirty="0">
                <a:solidFill>
                  <a:schemeClr val="accent1"/>
                </a:solidFill>
                <a:latin typeface="Times New Roman" panose="02020603050405020304" pitchFamily="18" charset="0"/>
                <a:cs typeface="Times New Roman" panose="02020603050405020304" pitchFamily="18" charset="0"/>
              </a:rPr>
              <a:t>besoins de la personne </a:t>
            </a:r>
            <a:r>
              <a:rPr lang="fr-CA" sz="3600" dirty="0" smtClean="0">
                <a:solidFill>
                  <a:schemeClr val="accent1"/>
                </a:solidFill>
                <a:latin typeface="Times New Roman" panose="02020603050405020304" pitchFamily="18" charset="0"/>
                <a:cs typeface="Times New Roman" panose="02020603050405020304" pitchFamily="18" charset="0"/>
              </a:rPr>
              <a:t/>
            </a:r>
            <a:br>
              <a:rPr lang="fr-CA" sz="3600" dirty="0" smtClean="0">
                <a:solidFill>
                  <a:schemeClr val="accent1"/>
                </a:solidFill>
                <a:latin typeface="Times New Roman" panose="02020603050405020304" pitchFamily="18" charset="0"/>
                <a:cs typeface="Times New Roman" panose="02020603050405020304" pitchFamily="18" charset="0"/>
              </a:rPr>
            </a:br>
            <a:r>
              <a:rPr lang="fr-CA" sz="3600" dirty="0" smtClean="0">
                <a:solidFill>
                  <a:schemeClr val="accent1"/>
                </a:solidFill>
                <a:latin typeface="Times New Roman" panose="02020603050405020304" pitchFamily="18" charset="0"/>
                <a:cs typeface="Times New Roman" panose="02020603050405020304" pitchFamily="18" charset="0"/>
              </a:rPr>
              <a:t>qui </a:t>
            </a:r>
            <a:r>
              <a:rPr lang="fr-CA" sz="3600" dirty="0">
                <a:solidFill>
                  <a:schemeClr val="accent1"/>
                </a:solidFill>
                <a:latin typeface="Times New Roman" panose="02020603050405020304" pitchFamily="18" charset="0"/>
                <a:cs typeface="Times New Roman" panose="02020603050405020304" pitchFamily="18" charset="0"/>
              </a:rPr>
              <a:t>présente </a:t>
            </a:r>
            <a:r>
              <a:rPr lang="fr-CA" sz="3600" dirty="0" smtClean="0">
                <a:solidFill>
                  <a:schemeClr val="accent1"/>
                </a:solidFill>
                <a:latin typeface="Times New Roman" panose="02020603050405020304" pitchFamily="18" charset="0"/>
                <a:cs typeface="Times New Roman" panose="02020603050405020304" pitchFamily="18" charset="0"/>
              </a:rPr>
              <a:t>un TSA</a:t>
            </a:r>
            <a:r>
              <a:rPr lang="fr-CA" sz="3600" dirty="0">
                <a:solidFill>
                  <a:schemeClr val="accent1"/>
                </a:solidFill>
                <a:latin typeface="Times New Roman" panose="02020603050405020304" pitchFamily="18" charset="0"/>
                <a:cs typeface="Times New Roman" panose="02020603050405020304" pitchFamily="18" charset="0"/>
              </a:rPr>
              <a:t/>
            </a:r>
            <a:br>
              <a:rPr lang="fr-CA" sz="3600" dirty="0">
                <a:solidFill>
                  <a:schemeClr val="accent1"/>
                </a:solidFill>
                <a:latin typeface="Times New Roman" panose="02020603050405020304" pitchFamily="18" charset="0"/>
                <a:cs typeface="Times New Roman" panose="02020603050405020304" pitchFamily="18" charset="0"/>
              </a:rPr>
            </a:br>
            <a:endParaRPr lang="fr-CA" sz="3600" dirty="0">
              <a:solidFill>
                <a:schemeClr val="accent1"/>
              </a:solidFill>
              <a:latin typeface="Times New Roman" panose="02020603050405020304" pitchFamily="18" charset="0"/>
              <a:cs typeface="Times New Roman" panose="02020603050405020304" pitchFamily="18" charset="0"/>
            </a:endParaRPr>
          </a:p>
        </p:txBody>
      </p:sp>
      <p:pic>
        <p:nvPicPr>
          <p:cNvPr id="4" name="irc_mi" descr="http://www.leader-blogueur.com/wp-content/uploads/2014/09/Maslow.gif">
            <a:hlinkClick r:id="rId2"/>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691680" y="1412776"/>
            <a:ext cx="5994400" cy="4495800"/>
          </a:xfrm>
          <a:prstGeom prst="rect">
            <a:avLst/>
          </a:prstGeom>
          <a:noFill/>
          <a:ln>
            <a:noFill/>
          </a:ln>
        </p:spPr>
      </p:pic>
    </p:spTree>
    <p:extLst>
      <p:ext uri="{BB962C8B-B14F-4D97-AF65-F5344CB8AC3E}">
        <p14:creationId xmlns:p14="http://schemas.microsoft.com/office/powerpoint/2010/main" val="271613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61" y="274638"/>
            <a:ext cx="8290619" cy="706437"/>
          </a:xfrm>
        </p:spPr>
        <p:txBody>
          <a:bodyPr>
            <a:normAutofit fontScale="90000"/>
          </a:bodyPr>
          <a:lstStyle/>
          <a:p>
            <a:r>
              <a:rPr lang="fr-CA" dirty="0" smtClean="0">
                <a:solidFill>
                  <a:schemeClr val="accent1"/>
                </a:solidFill>
                <a:latin typeface="Times New Roman" panose="02020603050405020304" pitchFamily="18" charset="0"/>
                <a:cs typeface="Times New Roman" panose="02020603050405020304" pitchFamily="18" charset="0"/>
              </a:rPr>
              <a:t/>
            </a:r>
            <a:br>
              <a:rPr lang="fr-CA" dirty="0" smtClean="0">
                <a:solidFill>
                  <a:schemeClr val="accent1"/>
                </a:solidFill>
                <a:latin typeface="Times New Roman" panose="02020603050405020304" pitchFamily="18" charset="0"/>
                <a:cs typeface="Times New Roman" panose="02020603050405020304" pitchFamily="18" charset="0"/>
              </a:rPr>
            </a:br>
            <a:r>
              <a:rPr lang="fr-CA" dirty="0" smtClean="0">
                <a:solidFill>
                  <a:schemeClr val="accent1"/>
                </a:solidFill>
                <a:latin typeface="Times New Roman" panose="02020603050405020304" pitchFamily="18" charset="0"/>
                <a:cs typeface="Times New Roman" panose="02020603050405020304" pitchFamily="18" charset="0"/>
              </a:rPr>
              <a:t/>
            </a:r>
            <a:br>
              <a:rPr lang="fr-CA" dirty="0" smtClean="0">
                <a:solidFill>
                  <a:schemeClr val="accent1"/>
                </a:solidFill>
                <a:latin typeface="Times New Roman" panose="02020603050405020304" pitchFamily="18" charset="0"/>
                <a:cs typeface="Times New Roman" panose="02020603050405020304" pitchFamily="18" charset="0"/>
              </a:rPr>
            </a:br>
            <a:r>
              <a:rPr lang="fr-CA" sz="3600" dirty="0" smtClean="0">
                <a:solidFill>
                  <a:schemeClr val="accent1"/>
                </a:solidFill>
                <a:latin typeface="Times New Roman" panose="02020603050405020304" pitchFamily="18" charset="0"/>
                <a:cs typeface="Times New Roman" panose="02020603050405020304" pitchFamily="18" charset="0"/>
              </a:rPr>
              <a:t>La manifestation d’un comportement jugé problématique </a:t>
            </a:r>
            <a:r>
              <a:rPr lang="fr-CA" sz="3600" dirty="0">
                <a:solidFill>
                  <a:schemeClr val="accent1"/>
                </a:solidFill>
                <a:latin typeface="Times New Roman" panose="02020603050405020304" pitchFamily="18" charset="0"/>
                <a:cs typeface="Times New Roman" panose="02020603050405020304" pitchFamily="18" charset="0"/>
              </a:rPr>
              <a:t/>
            </a:r>
            <a:br>
              <a:rPr lang="fr-CA" sz="3600" dirty="0">
                <a:solidFill>
                  <a:schemeClr val="accent1"/>
                </a:solidFill>
                <a:latin typeface="Times New Roman" panose="02020603050405020304" pitchFamily="18" charset="0"/>
                <a:cs typeface="Times New Roman" panose="02020603050405020304" pitchFamily="18" charset="0"/>
              </a:rPr>
            </a:br>
            <a:endParaRPr lang="fr-CA" sz="3600" dirty="0"/>
          </a:p>
        </p:txBody>
      </p:sp>
      <p:sp>
        <p:nvSpPr>
          <p:cNvPr id="3" name="Espace réservé du contenu 2"/>
          <p:cNvSpPr>
            <a:spLocks noGrp="1"/>
          </p:cNvSpPr>
          <p:nvPr>
            <p:ph idx="1"/>
          </p:nvPr>
        </p:nvSpPr>
        <p:spPr/>
        <p:txBody>
          <a:bodyPr/>
          <a:lstStyle/>
          <a:p>
            <a:endParaRPr lang="fr-CA" dirty="0" smtClean="0"/>
          </a:p>
          <a:p>
            <a:endParaRPr lang="fr-CA" sz="800" dirty="0" smtClean="0"/>
          </a:p>
          <a:p>
            <a:r>
              <a:rPr lang="fr-CA" sz="2400" dirty="0" smtClean="0">
                <a:latin typeface="Times New Roman" panose="02020603050405020304" pitchFamily="18" charset="0"/>
                <a:cs typeface="Times New Roman" panose="02020603050405020304" pitchFamily="18" charset="0"/>
              </a:rPr>
              <a:t>Il y a toujours une bonne raison pour laquelle une personne manifeste un  comportement jugé problématique</a:t>
            </a:r>
          </a:p>
          <a:p>
            <a:endParaRPr lang="fr-CA" sz="2400" dirty="0">
              <a:latin typeface="Times New Roman" panose="02020603050405020304" pitchFamily="18" charset="0"/>
              <a:cs typeface="Times New Roman" panose="02020603050405020304" pitchFamily="18" charset="0"/>
            </a:endParaRPr>
          </a:p>
          <a:p>
            <a:r>
              <a:rPr lang="fr-CA" sz="2400" dirty="0" smtClean="0">
                <a:latin typeface="Times New Roman" panose="02020603050405020304" pitchFamily="18" charset="0"/>
                <a:cs typeface="Times New Roman" panose="02020603050405020304" pitchFamily="18" charset="0"/>
              </a:rPr>
              <a:t>Le comportement est généré par un besoin non répondu</a:t>
            </a:r>
          </a:p>
          <a:p>
            <a:endParaRPr lang="fr-CA" sz="2400" dirty="0" smtClean="0">
              <a:latin typeface="Times New Roman" panose="02020603050405020304" pitchFamily="18" charset="0"/>
              <a:cs typeface="Times New Roman" panose="02020603050405020304" pitchFamily="18" charset="0"/>
            </a:endParaRPr>
          </a:p>
          <a:p>
            <a:r>
              <a:rPr lang="fr-CA" sz="2400" dirty="0" smtClean="0">
                <a:latin typeface="Times New Roman" panose="02020603050405020304" pitchFamily="18" charset="0"/>
                <a:cs typeface="Times New Roman" panose="02020603050405020304" pitchFamily="18" charset="0"/>
              </a:rPr>
              <a:t>Le besoin est légitime mais le moyen que la personne prend pour y répondre est inapproprié</a:t>
            </a:r>
            <a:endParaRPr lang="fr-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1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solidFill>
                  <a:schemeClr val="accent1"/>
                </a:solidFill>
                <a:latin typeface="Times New Roman" panose="02020603050405020304" pitchFamily="18" charset="0"/>
                <a:cs typeface="Times New Roman" panose="02020603050405020304" pitchFamily="18" charset="0"/>
              </a:rPr>
              <a:t/>
            </a:r>
            <a:br>
              <a:rPr lang="fr-CA" dirty="0" smtClean="0">
                <a:solidFill>
                  <a:schemeClr val="accent1"/>
                </a:solidFill>
                <a:latin typeface="Times New Roman" panose="02020603050405020304" pitchFamily="18" charset="0"/>
                <a:cs typeface="Times New Roman" panose="02020603050405020304" pitchFamily="18" charset="0"/>
              </a:rPr>
            </a:br>
            <a:r>
              <a:rPr lang="fr-CA" dirty="0">
                <a:solidFill>
                  <a:schemeClr val="accent1"/>
                </a:solidFill>
                <a:latin typeface="Times New Roman" panose="02020603050405020304" pitchFamily="18" charset="0"/>
                <a:cs typeface="Times New Roman" panose="02020603050405020304" pitchFamily="18" charset="0"/>
              </a:rPr>
              <a:t/>
            </a:r>
            <a:br>
              <a:rPr lang="fr-CA" dirty="0">
                <a:solidFill>
                  <a:schemeClr val="accent1"/>
                </a:solidFill>
                <a:latin typeface="Times New Roman" panose="02020603050405020304" pitchFamily="18" charset="0"/>
                <a:cs typeface="Times New Roman" panose="02020603050405020304" pitchFamily="18" charset="0"/>
              </a:rPr>
            </a:br>
            <a:r>
              <a:rPr lang="fr-CA" sz="3600" dirty="0" smtClean="0">
                <a:solidFill>
                  <a:schemeClr val="accent1"/>
                </a:solidFill>
                <a:latin typeface="Times New Roman" panose="02020603050405020304" pitchFamily="18" charset="0"/>
                <a:cs typeface="Times New Roman" panose="02020603050405020304" pitchFamily="18" charset="0"/>
              </a:rPr>
              <a:t>La </a:t>
            </a:r>
            <a:r>
              <a:rPr lang="fr-CA" sz="3600" dirty="0">
                <a:solidFill>
                  <a:schemeClr val="accent1"/>
                </a:solidFill>
                <a:latin typeface="Times New Roman" panose="02020603050405020304" pitchFamily="18" charset="0"/>
                <a:cs typeface="Times New Roman" panose="02020603050405020304" pitchFamily="18" charset="0"/>
              </a:rPr>
              <a:t>manifestation d’un comportement jugé problématique </a:t>
            </a:r>
            <a:br>
              <a:rPr lang="fr-CA" sz="3600" dirty="0">
                <a:solidFill>
                  <a:schemeClr val="accent1"/>
                </a:solidFill>
                <a:latin typeface="Times New Roman" panose="02020603050405020304" pitchFamily="18" charset="0"/>
                <a:cs typeface="Times New Roman" panose="02020603050405020304" pitchFamily="18" charset="0"/>
              </a:rPr>
            </a:br>
            <a:r>
              <a:rPr lang="fr-CA" dirty="0" smtClean="0">
                <a:solidFill>
                  <a:schemeClr val="accent4"/>
                </a:solidFill>
                <a:latin typeface="Times New Roman" panose="02020603050405020304" pitchFamily="18" charset="0"/>
                <a:cs typeface="Times New Roman" panose="02020603050405020304" pitchFamily="18" charset="0"/>
              </a:rPr>
              <a:t>Comprendre la fonction du comportement</a:t>
            </a:r>
            <a:endParaRPr lang="fr-CA" dirty="0">
              <a:solidFill>
                <a:schemeClr val="accent4"/>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23528" y="1844824"/>
            <a:ext cx="3322067" cy="4535711"/>
          </a:xfrm>
        </p:spPr>
        <p:txBody>
          <a:bodyPr/>
          <a:lstStyle/>
          <a:p>
            <a:endParaRPr lang="fr-CA" sz="800" dirty="0" smtClean="0">
              <a:latin typeface="Times New Roman" panose="02020603050405020304" pitchFamily="18" charset="0"/>
              <a:cs typeface="Times New Roman" panose="02020603050405020304" pitchFamily="18" charset="0"/>
            </a:endParaRPr>
          </a:p>
          <a:p>
            <a:r>
              <a:rPr lang="fr-CA" sz="2400" dirty="0" smtClean="0">
                <a:latin typeface="Times New Roman" panose="02020603050405020304" pitchFamily="18" charset="0"/>
                <a:cs typeface="Times New Roman" panose="02020603050405020304" pitchFamily="18" charset="0"/>
              </a:rPr>
              <a:t>Identifier le besoin qui </a:t>
            </a:r>
            <a:r>
              <a:rPr lang="fr-CA" sz="2400" dirty="0">
                <a:latin typeface="Times New Roman" panose="02020603050405020304" pitchFamily="18" charset="0"/>
                <a:cs typeface="Times New Roman" panose="02020603050405020304" pitchFamily="18" charset="0"/>
              </a:rPr>
              <a:t>se cache derrière le </a:t>
            </a:r>
          </a:p>
          <a:p>
            <a:pPr marL="0" indent="0">
              <a:buNone/>
            </a:pPr>
            <a:r>
              <a:rPr lang="fr-CA" sz="2400" dirty="0" smtClean="0">
                <a:latin typeface="Times New Roman" panose="02020603050405020304" pitchFamily="18" charset="0"/>
                <a:cs typeface="Times New Roman" panose="02020603050405020304" pitchFamily="18" charset="0"/>
              </a:rPr>
              <a:t>     comportement</a:t>
            </a:r>
            <a:endParaRPr lang="fr-CA" sz="2400" dirty="0">
              <a:latin typeface="Times New Roman" panose="02020603050405020304" pitchFamily="18" charset="0"/>
              <a:cs typeface="Times New Roman" panose="02020603050405020304" pitchFamily="18" charset="0"/>
            </a:endParaRPr>
          </a:p>
          <a:p>
            <a:endParaRPr lang="fr-CA" sz="800" dirty="0">
              <a:latin typeface="Times New Roman" panose="02020603050405020304" pitchFamily="18" charset="0"/>
              <a:cs typeface="Times New Roman" panose="02020603050405020304" pitchFamily="18" charset="0"/>
            </a:endParaRPr>
          </a:p>
          <a:p>
            <a:r>
              <a:rPr lang="fr-CA" sz="2400" dirty="0">
                <a:latin typeface="Times New Roman" panose="02020603050405020304" pitchFamily="18" charset="0"/>
                <a:cs typeface="Times New Roman" panose="02020603050405020304" pitchFamily="18" charset="0"/>
              </a:rPr>
              <a:t>Intervenir sur les causes plutôt que d’intervenir sur le comportement           sans le </a:t>
            </a:r>
            <a:r>
              <a:rPr lang="fr-CA" sz="2400" dirty="0" smtClean="0">
                <a:latin typeface="Times New Roman" panose="02020603050405020304" pitchFamily="18" charset="0"/>
                <a:cs typeface="Times New Roman" panose="02020603050405020304" pitchFamily="18" charset="0"/>
              </a:rPr>
              <a:t>comprendre</a:t>
            </a:r>
          </a:p>
          <a:p>
            <a:endParaRPr lang="fr-CA" sz="800" dirty="0" smtClean="0">
              <a:latin typeface="Times New Roman" panose="02020603050405020304" pitchFamily="18" charset="0"/>
              <a:cs typeface="Times New Roman" panose="02020603050405020304" pitchFamily="18" charset="0"/>
            </a:endParaRPr>
          </a:p>
          <a:p>
            <a:r>
              <a:rPr lang="fr-CA" sz="2400" dirty="0" smtClean="0">
                <a:latin typeface="Times New Roman" panose="02020603050405020304" pitchFamily="18" charset="0"/>
                <a:cs typeface="Times New Roman" panose="02020603050405020304" pitchFamily="18" charset="0"/>
              </a:rPr>
              <a:t>Caractéristiques </a:t>
            </a:r>
            <a:r>
              <a:rPr lang="fr-CA" sz="2400" dirty="0" err="1" smtClean="0">
                <a:latin typeface="Times New Roman" panose="02020603050405020304" pitchFamily="18" charset="0"/>
                <a:cs typeface="Times New Roman" panose="02020603050405020304" pitchFamily="18" charset="0"/>
              </a:rPr>
              <a:t>Dx</a:t>
            </a:r>
            <a:endParaRPr lang="fr-CA" sz="2400" dirty="0">
              <a:latin typeface="Times New Roman" panose="02020603050405020304" pitchFamily="18" charset="0"/>
              <a:cs typeface="Times New Roman" panose="02020603050405020304" pitchFamily="18" charset="0"/>
            </a:endParaRPr>
          </a:p>
          <a:p>
            <a:endParaRPr lang="fr-CA"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844824"/>
            <a:ext cx="5260975"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7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1861" y="1125537"/>
            <a:ext cx="8002587" cy="5327799"/>
          </a:xfrm>
        </p:spPr>
        <p:txBody>
          <a:bodyPr/>
          <a:lstStyle/>
          <a:p>
            <a:pPr marL="0" indent="0">
              <a:buNone/>
            </a:pPr>
            <a:r>
              <a:rPr lang="fr-CA" sz="2400" b="1" dirty="0" smtClean="0">
                <a:solidFill>
                  <a:schemeClr val="accent2"/>
                </a:solidFill>
                <a:latin typeface="Times New Roman" panose="02020603050405020304" pitchFamily="18" charset="0"/>
                <a:cs typeface="Times New Roman" panose="02020603050405020304" pitchFamily="18" charset="0"/>
              </a:rPr>
              <a:t>Adaptation de l’environnement</a:t>
            </a:r>
            <a:endParaRPr lang="fr-CA" sz="2400" b="1" dirty="0">
              <a:solidFill>
                <a:schemeClr val="accent2"/>
              </a:solidFill>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Structurer </a:t>
            </a:r>
            <a:r>
              <a:rPr lang="fr-CA" dirty="0">
                <a:latin typeface="Times New Roman" panose="02020603050405020304" pitchFamily="18" charset="0"/>
                <a:cs typeface="Times New Roman" panose="02020603050405020304" pitchFamily="18" charset="0"/>
              </a:rPr>
              <a:t>le temps </a:t>
            </a:r>
            <a:r>
              <a:rPr lang="fr-CA" dirty="0" smtClean="0">
                <a:latin typeface="Times New Roman" panose="02020603050405020304" pitchFamily="18" charset="0"/>
                <a:cs typeface="Times New Roman" panose="02020603050405020304" pitchFamily="18" charset="0"/>
              </a:rPr>
              <a:t>(minuterie, horaire, </a:t>
            </a:r>
            <a:r>
              <a:rPr lang="fr-CA" dirty="0">
                <a:latin typeface="Times New Roman" panose="02020603050405020304" pitchFamily="18" charset="0"/>
                <a:cs typeface="Times New Roman" panose="02020603050405020304" pitchFamily="18" charset="0"/>
              </a:rPr>
              <a:t>calendrier, </a:t>
            </a:r>
            <a:r>
              <a:rPr lang="fr-CA" dirty="0" smtClean="0">
                <a:latin typeface="Times New Roman" panose="02020603050405020304" pitchFamily="18" charset="0"/>
                <a:cs typeface="Times New Roman" panose="02020603050405020304" pitchFamily="18" charset="0"/>
              </a:rPr>
              <a:t>agenda…)</a:t>
            </a:r>
          </a:p>
          <a:p>
            <a:pPr lvl="1"/>
            <a:endParaRPr lang="fr-CA" sz="800" dirty="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Définir clairement </a:t>
            </a:r>
            <a:r>
              <a:rPr lang="fr-CA" dirty="0">
                <a:latin typeface="Times New Roman" panose="02020603050405020304" pitchFamily="18" charset="0"/>
                <a:cs typeface="Times New Roman" panose="02020603050405020304" pitchFamily="18" charset="0"/>
              </a:rPr>
              <a:t>les règles </a:t>
            </a:r>
            <a:r>
              <a:rPr lang="fr-CA" dirty="0" smtClean="0">
                <a:latin typeface="Times New Roman" panose="02020603050405020304" pitchFamily="18" charset="0"/>
                <a:cs typeface="Times New Roman" panose="02020603050405020304" pitchFamily="18" charset="0"/>
              </a:rPr>
              <a:t>attendues</a:t>
            </a:r>
          </a:p>
          <a:p>
            <a:pPr lvl="1"/>
            <a:endParaRPr lang="fr-CA" sz="800" dirty="0" smtClean="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En raison des atteintes relatives à la  communication les  outils visuel sont à privilégier. </a:t>
            </a:r>
            <a:r>
              <a:rPr lang="fr-CA" dirty="0">
                <a:latin typeface="Times New Roman" panose="02020603050405020304" pitchFamily="18" charset="0"/>
                <a:cs typeface="Times New Roman" panose="02020603050405020304" pitchFamily="18" charset="0"/>
              </a:rPr>
              <a:t>Montrer au lieu d’expliquer (objets, pictogrammes, photographies, bandes dessinées, séquences </a:t>
            </a:r>
            <a:r>
              <a:rPr lang="fr-CA" dirty="0" smtClean="0">
                <a:latin typeface="Times New Roman" panose="02020603050405020304" pitchFamily="18" charset="0"/>
                <a:cs typeface="Times New Roman" panose="02020603050405020304" pitchFamily="18" charset="0"/>
              </a:rPr>
              <a:t>visuelles.. ) </a:t>
            </a:r>
          </a:p>
          <a:p>
            <a:pPr lvl="1"/>
            <a:endParaRPr lang="fr-CA" sz="800" dirty="0" smtClean="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Réduire au minimum les explications verbales</a:t>
            </a:r>
          </a:p>
          <a:p>
            <a:pPr lvl="1"/>
            <a:endParaRPr lang="fr-CA" sz="800"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Capter </a:t>
            </a:r>
            <a:r>
              <a:rPr lang="fr-CA" dirty="0" smtClean="0">
                <a:latin typeface="Times New Roman" panose="02020603050405020304" pitchFamily="18" charset="0"/>
                <a:cs typeface="Times New Roman" panose="02020603050405020304" pitchFamily="18" charset="0"/>
              </a:rPr>
              <a:t>l’attention </a:t>
            </a:r>
            <a:r>
              <a:rPr lang="fr-CA" dirty="0">
                <a:latin typeface="Times New Roman" panose="02020603050405020304" pitchFamily="18" charset="0"/>
                <a:cs typeface="Times New Roman" panose="02020603050405020304" pitchFamily="18" charset="0"/>
              </a:rPr>
              <a:t>avant de donner une consigne</a:t>
            </a:r>
          </a:p>
          <a:p>
            <a:pPr lvl="1"/>
            <a:endParaRPr lang="fr-CA" dirty="0"/>
          </a:p>
          <a:p>
            <a:endParaRPr lang="fr-CA" dirty="0"/>
          </a:p>
        </p:txBody>
      </p:sp>
      <p:sp>
        <p:nvSpPr>
          <p:cNvPr id="2" name="Titre 1"/>
          <p:cNvSpPr>
            <a:spLocks noGrp="1"/>
          </p:cNvSpPr>
          <p:nvPr>
            <p:ph type="title"/>
          </p:nvPr>
        </p:nvSpPr>
        <p:spPr/>
        <p:txBody>
          <a:bodyPr/>
          <a:lstStyle/>
          <a:p>
            <a:r>
              <a:rPr lang="fr-CA" dirty="0" smtClean="0">
                <a:solidFill>
                  <a:schemeClr val="accent1"/>
                </a:solidFill>
                <a:latin typeface="Times New Roman" panose="02020603050405020304" pitchFamily="18" charset="0"/>
                <a:cs typeface="Times New Roman" panose="02020603050405020304" pitchFamily="18" charset="0"/>
              </a:rPr>
              <a:t>Pistes d’intervention</a:t>
            </a:r>
            <a:endParaRPr lang="fr-CA"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5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solidFill>
                <a:latin typeface="Times New Roman" panose="02020603050405020304" pitchFamily="18" charset="0"/>
                <a:cs typeface="Times New Roman" panose="02020603050405020304" pitchFamily="18" charset="0"/>
              </a:rPr>
              <a:t>Pistes d’intervention</a:t>
            </a:r>
            <a:endParaRPr lang="fr-CA" dirty="0"/>
          </a:p>
        </p:txBody>
      </p:sp>
      <p:sp>
        <p:nvSpPr>
          <p:cNvPr id="3" name="Espace réservé du contenu 2"/>
          <p:cNvSpPr>
            <a:spLocks noGrp="1"/>
          </p:cNvSpPr>
          <p:nvPr>
            <p:ph idx="1"/>
          </p:nvPr>
        </p:nvSpPr>
        <p:spPr/>
        <p:txBody>
          <a:bodyPr>
            <a:normAutofit/>
          </a:bodyPr>
          <a:lstStyle/>
          <a:p>
            <a:pPr marL="0" lvl="0" indent="0">
              <a:buClr>
                <a:srgbClr val="00AEC7"/>
              </a:buClr>
              <a:buNone/>
            </a:pPr>
            <a:r>
              <a:rPr lang="fr-CA" sz="2400" b="1" dirty="0">
                <a:solidFill>
                  <a:srgbClr val="F8951D"/>
                </a:solidFill>
                <a:latin typeface="Times New Roman" panose="02020603050405020304" pitchFamily="18" charset="0"/>
                <a:cs typeface="Times New Roman" panose="02020603050405020304" pitchFamily="18" charset="0"/>
              </a:rPr>
              <a:t>Adaptation de </a:t>
            </a:r>
            <a:r>
              <a:rPr lang="fr-CA" sz="2400" b="1" dirty="0" smtClean="0">
                <a:solidFill>
                  <a:srgbClr val="F8951D"/>
                </a:solidFill>
                <a:latin typeface="Times New Roman" panose="02020603050405020304" pitchFamily="18" charset="0"/>
                <a:cs typeface="Times New Roman" panose="02020603050405020304" pitchFamily="18" charset="0"/>
              </a:rPr>
              <a:t>l’environnement</a:t>
            </a:r>
          </a:p>
          <a:p>
            <a:pPr marL="0" lvl="0" indent="0">
              <a:buClr>
                <a:srgbClr val="00AEC7"/>
              </a:buClr>
              <a:buNone/>
            </a:pPr>
            <a:endParaRPr lang="fr-CA" sz="800" b="1" dirty="0">
              <a:solidFill>
                <a:srgbClr val="F8951D"/>
              </a:solidFill>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Donner </a:t>
            </a:r>
            <a:r>
              <a:rPr lang="fr-CA" dirty="0">
                <a:latin typeface="Times New Roman" panose="02020603050405020304" pitchFamily="18" charset="0"/>
                <a:cs typeface="Times New Roman" panose="02020603050405020304" pitchFamily="18" charset="0"/>
              </a:rPr>
              <a:t>des consignes simples, courtes et </a:t>
            </a:r>
            <a:r>
              <a:rPr lang="fr-CA" dirty="0" smtClean="0">
                <a:latin typeface="Times New Roman" panose="02020603050405020304" pitchFamily="18" charset="0"/>
                <a:cs typeface="Times New Roman" panose="02020603050405020304" pitchFamily="18" charset="0"/>
              </a:rPr>
              <a:t>concrètes</a:t>
            </a:r>
          </a:p>
          <a:p>
            <a:pPr lvl="1"/>
            <a:endParaRPr lang="fr-CA" sz="800" dirty="0" smtClean="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Donner une consigne à la fois</a:t>
            </a:r>
          </a:p>
          <a:p>
            <a:pPr lvl="1"/>
            <a:endParaRPr lang="fr-CA" sz="800"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Vérifier la compréhension d’une consigne </a:t>
            </a:r>
            <a:r>
              <a:rPr lang="fr-CA" dirty="0" smtClean="0">
                <a:latin typeface="Times New Roman" panose="02020603050405020304" pitchFamily="18" charset="0"/>
                <a:cs typeface="Times New Roman" panose="02020603050405020304" pitchFamily="18" charset="0"/>
              </a:rPr>
              <a:t>en faisant </a:t>
            </a:r>
            <a:r>
              <a:rPr lang="fr-CA" dirty="0">
                <a:latin typeface="Times New Roman" panose="02020603050405020304" pitchFamily="18" charset="0"/>
                <a:cs typeface="Times New Roman" panose="02020603050405020304" pitchFamily="18" charset="0"/>
              </a:rPr>
              <a:t>répéter dans ses propres </a:t>
            </a:r>
            <a:r>
              <a:rPr lang="fr-CA" dirty="0" smtClean="0">
                <a:latin typeface="Times New Roman" panose="02020603050405020304" pitchFamily="18" charset="0"/>
                <a:cs typeface="Times New Roman" panose="02020603050405020304" pitchFamily="18" charset="0"/>
              </a:rPr>
              <a:t>mots</a:t>
            </a:r>
          </a:p>
          <a:p>
            <a:pPr lvl="1"/>
            <a:endParaRPr lang="fr-CA" sz="800"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Proposer des choix et utiliser les intérêts de la </a:t>
            </a:r>
            <a:r>
              <a:rPr lang="fr-CA" dirty="0" smtClean="0">
                <a:latin typeface="Times New Roman" panose="02020603050405020304" pitchFamily="18" charset="0"/>
                <a:cs typeface="Times New Roman" panose="02020603050405020304" pitchFamily="18" charset="0"/>
              </a:rPr>
              <a:t>personne</a:t>
            </a:r>
          </a:p>
          <a:p>
            <a:pPr lvl="1"/>
            <a:endParaRPr lang="fr-CA" sz="800" dirty="0" smtClean="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Aviser d’avance lors d’un changement à la </a:t>
            </a:r>
            <a:r>
              <a:rPr lang="fr-CA" dirty="0" smtClean="0">
                <a:latin typeface="Times New Roman" panose="02020603050405020304" pitchFamily="18" charset="0"/>
                <a:cs typeface="Times New Roman" panose="02020603050405020304" pitchFamily="18" charset="0"/>
              </a:rPr>
              <a:t>routine</a:t>
            </a:r>
          </a:p>
          <a:p>
            <a:pPr lvl="1"/>
            <a:endParaRPr lang="fr-CA" sz="800"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Structurer les activités avec un début et une fin facile à </a:t>
            </a:r>
            <a:r>
              <a:rPr lang="fr-CA" dirty="0" smtClean="0">
                <a:latin typeface="Times New Roman" panose="02020603050405020304" pitchFamily="18" charset="0"/>
                <a:cs typeface="Times New Roman" panose="02020603050405020304" pitchFamily="18" charset="0"/>
              </a:rPr>
              <a:t>identifier</a:t>
            </a:r>
          </a:p>
          <a:p>
            <a:pPr lvl="1"/>
            <a:r>
              <a:rPr lang="fr-CA" dirty="0" smtClean="0">
                <a:latin typeface="Times New Roman" panose="02020603050405020304" pitchFamily="18" charset="0"/>
                <a:cs typeface="Times New Roman" panose="02020603050405020304" pitchFamily="18" charset="0"/>
              </a:rPr>
              <a:t>Système </a:t>
            </a:r>
            <a:r>
              <a:rPr lang="fr-CA" dirty="0">
                <a:latin typeface="Times New Roman" panose="02020603050405020304" pitchFamily="18" charset="0"/>
                <a:cs typeface="Times New Roman" panose="02020603050405020304" pitchFamily="18" charset="0"/>
              </a:rPr>
              <a:t>de renforcement concret et individualisé </a:t>
            </a:r>
          </a:p>
          <a:p>
            <a:pPr lvl="1"/>
            <a:endParaRPr lang="fr-CA" dirty="0">
              <a:latin typeface="Times New Roman" panose="02020603050405020304" pitchFamily="18" charset="0"/>
              <a:cs typeface="Times New Roman" panose="02020603050405020304" pitchFamily="18" charset="0"/>
            </a:endParaRPr>
          </a:p>
          <a:p>
            <a:endParaRPr lang="fr-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89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a:solidFill>
                  <a:schemeClr val="accent2"/>
                </a:solidFill>
                <a:latin typeface="Times New Roman" panose="02020603050405020304" pitchFamily="18" charset="0"/>
                <a:cs typeface="Times New Roman" panose="02020603050405020304" pitchFamily="18" charset="0"/>
              </a:rPr>
              <a:t>Objectifs de la </a:t>
            </a:r>
            <a:r>
              <a:rPr lang="fr-CA" dirty="0" smtClean="0">
                <a:solidFill>
                  <a:schemeClr val="accent2"/>
                </a:solidFill>
                <a:latin typeface="Times New Roman" panose="02020603050405020304" pitchFamily="18" charset="0"/>
                <a:cs typeface="Times New Roman" panose="02020603050405020304" pitchFamily="18" charset="0"/>
              </a:rPr>
              <a:t>présentation</a:t>
            </a:r>
            <a:endParaRPr lang="fr-CA" dirty="0">
              <a:solidFill>
                <a:schemeClr val="accent2"/>
              </a:solidFill>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p:txBody>
          <a:bodyPr>
            <a:normAutofit/>
          </a:bodyPr>
          <a:lstStyle/>
          <a:p>
            <a:pPr lvl="1">
              <a:spcBef>
                <a:spcPts val="1200"/>
              </a:spcBef>
            </a:pPr>
            <a:endParaRPr lang="fr-CA" dirty="0" smtClean="0"/>
          </a:p>
          <a:p>
            <a:pPr lvl="1">
              <a:spcBef>
                <a:spcPts val="1200"/>
              </a:spcBef>
            </a:pPr>
            <a:r>
              <a:rPr lang="fr-CA" dirty="0" smtClean="0">
                <a:latin typeface="Times New Roman" panose="02020603050405020304" pitchFamily="18" charset="0"/>
                <a:cs typeface="Times New Roman" panose="02020603050405020304" pitchFamily="18" charset="0"/>
              </a:rPr>
              <a:t>Développer une meilleure connaissances des caractéristiques diagnostiques du TSA</a:t>
            </a:r>
          </a:p>
          <a:p>
            <a:pPr lvl="1">
              <a:spcBef>
                <a:spcPts val="1200"/>
              </a:spcBef>
            </a:pPr>
            <a:r>
              <a:rPr lang="fr-CA" dirty="0" smtClean="0">
                <a:latin typeface="Times New Roman" panose="02020603050405020304" pitchFamily="18" charset="0"/>
                <a:cs typeface="Times New Roman" panose="02020603050405020304" pitchFamily="18" charset="0"/>
              </a:rPr>
              <a:t>Développer une meilleure connaissance des principales stratégies d’intervention en autisme</a:t>
            </a:r>
          </a:p>
          <a:p>
            <a:pPr lvl="1">
              <a:spcBef>
                <a:spcPts val="1200"/>
              </a:spcBef>
            </a:pPr>
            <a:r>
              <a:rPr lang="fr-CA" dirty="0" smtClean="0">
                <a:latin typeface="Times New Roman" panose="02020603050405020304" pitchFamily="18" charset="0"/>
                <a:cs typeface="Times New Roman" panose="02020603050405020304" pitchFamily="18" charset="0"/>
              </a:rPr>
              <a:t>Améliorer sa compréhension d’une personne qui présente un trouble du spectre de l’autisme</a:t>
            </a:r>
          </a:p>
          <a:p>
            <a:pPr lvl="1">
              <a:spcBef>
                <a:spcPts val="1200"/>
              </a:spcBef>
            </a:pPr>
            <a:r>
              <a:rPr lang="fr-CA" dirty="0" smtClean="0">
                <a:latin typeface="Times New Roman" panose="02020603050405020304" pitchFamily="18" charset="0"/>
                <a:cs typeface="Times New Roman" panose="02020603050405020304" pitchFamily="18" charset="0"/>
              </a:rPr>
              <a:t>Ajuster ses interventions pour mieux répondre aux besoins de la personne qui présente un TSA </a:t>
            </a:r>
          </a:p>
          <a:p>
            <a:pPr lvl="1">
              <a:spcBef>
                <a:spcPts val="1200"/>
              </a:spcBef>
            </a:pPr>
            <a:endParaRPr lang="fr-CA" dirty="0" smtClean="0"/>
          </a:p>
        </p:txBody>
      </p:sp>
    </p:spTree>
    <p:extLst>
      <p:ext uri="{BB962C8B-B14F-4D97-AF65-F5344CB8AC3E}">
        <p14:creationId xmlns:p14="http://schemas.microsoft.com/office/powerpoint/2010/main" val="89531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solidFill>
                <a:latin typeface="Times New Roman" panose="02020603050405020304" pitchFamily="18" charset="0"/>
                <a:cs typeface="Times New Roman" panose="02020603050405020304" pitchFamily="18" charset="0"/>
              </a:rPr>
              <a:t>Pistes d’intervention</a:t>
            </a:r>
            <a:endParaRPr lang="fr-CA" dirty="0"/>
          </a:p>
        </p:txBody>
      </p:sp>
      <p:sp>
        <p:nvSpPr>
          <p:cNvPr id="3" name="Espace réservé du contenu 2"/>
          <p:cNvSpPr>
            <a:spLocks noGrp="1"/>
          </p:cNvSpPr>
          <p:nvPr>
            <p:ph idx="1"/>
          </p:nvPr>
        </p:nvSpPr>
        <p:spPr/>
        <p:txBody>
          <a:bodyPr>
            <a:normAutofit/>
          </a:bodyPr>
          <a:lstStyle/>
          <a:p>
            <a:pPr marL="0" indent="0">
              <a:buNone/>
            </a:pPr>
            <a:endParaRPr lang="fr-CA" sz="800" dirty="0" smtClean="0">
              <a:solidFill>
                <a:schemeClr val="accent2"/>
              </a:solidFill>
              <a:latin typeface="Times New Roman" panose="02020603050405020304" pitchFamily="18" charset="0"/>
              <a:cs typeface="Times New Roman" panose="02020603050405020304" pitchFamily="18" charset="0"/>
            </a:endParaRPr>
          </a:p>
          <a:p>
            <a:pPr marL="0" indent="0">
              <a:buNone/>
            </a:pPr>
            <a:r>
              <a:rPr lang="fr-CA" sz="2400" b="1" dirty="0" smtClean="0">
                <a:solidFill>
                  <a:schemeClr val="accent2"/>
                </a:solidFill>
                <a:latin typeface="Times New Roman" panose="02020603050405020304" pitchFamily="18" charset="0"/>
                <a:cs typeface="Times New Roman" panose="02020603050405020304" pitchFamily="18" charset="0"/>
              </a:rPr>
              <a:t>Enseignement de nouvelles habiletés ou de comportements de remplacement</a:t>
            </a:r>
          </a:p>
          <a:p>
            <a:pPr marL="0" indent="0">
              <a:buNone/>
            </a:pPr>
            <a:endParaRPr lang="fr-CA" sz="800" dirty="0" smtClean="0">
              <a:solidFill>
                <a:schemeClr val="accent2"/>
              </a:solidFill>
              <a:latin typeface="Times New Roman" panose="02020603050405020304" pitchFamily="18" charset="0"/>
              <a:cs typeface="Times New Roman" panose="02020603050405020304" pitchFamily="18" charset="0"/>
            </a:endParaRPr>
          </a:p>
          <a:p>
            <a:r>
              <a:rPr lang="fr-CA" sz="2400" dirty="0" smtClean="0">
                <a:latin typeface="Times New Roman" panose="02020603050405020304" pitchFamily="18" charset="0"/>
                <a:cs typeface="Times New Roman" panose="02020603050405020304" pitchFamily="18" charset="0"/>
              </a:rPr>
              <a:t>Apprendre </a:t>
            </a:r>
            <a:r>
              <a:rPr lang="fr-CA" sz="2400" dirty="0">
                <a:latin typeface="Times New Roman" panose="02020603050405020304" pitchFamily="18" charset="0"/>
                <a:cs typeface="Times New Roman" panose="02020603050405020304" pitchFamily="18" charset="0"/>
              </a:rPr>
              <a:t>les normes sociales </a:t>
            </a:r>
            <a:endParaRPr lang="fr-CA" sz="2400" dirty="0" smtClean="0">
              <a:latin typeface="Times New Roman" panose="02020603050405020304" pitchFamily="18" charset="0"/>
              <a:cs typeface="Times New Roman" panose="02020603050405020304" pitchFamily="18" charset="0"/>
            </a:endParaRPr>
          </a:p>
          <a:p>
            <a:r>
              <a:rPr lang="fr-CA" sz="2400" dirty="0" smtClean="0">
                <a:latin typeface="Times New Roman" panose="02020603050405020304" pitchFamily="18" charset="0"/>
                <a:cs typeface="Times New Roman" panose="02020603050405020304" pitchFamily="18" charset="0"/>
              </a:rPr>
              <a:t>Apprendre à tolérer les délais d’attente</a:t>
            </a:r>
            <a:endParaRPr lang="fr-CA" sz="2400" dirty="0">
              <a:latin typeface="Times New Roman" panose="02020603050405020304" pitchFamily="18" charset="0"/>
              <a:cs typeface="Times New Roman" panose="02020603050405020304" pitchFamily="18" charset="0"/>
            </a:endParaRPr>
          </a:p>
          <a:p>
            <a:r>
              <a:rPr lang="fr-CA" sz="2400" dirty="0">
                <a:latin typeface="Times New Roman" panose="02020603050405020304" pitchFamily="18" charset="0"/>
                <a:cs typeface="Times New Roman" panose="02020603050405020304" pitchFamily="18" charset="0"/>
              </a:rPr>
              <a:t>Développer des habiletés conversationnelles </a:t>
            </a:r>
          </a:p>
          <a:p>
            <a:r>
              <a:rPr lang="fr-CA" sz="2400" dirty="0">
                <a:latin typeface="Times New Roman" panose="02020603050405020304" pitchFamily="18" charset="0"/>
                <a:cs typeface="Times New Roman" panose="02020603050405020304" pitchFamily="18" charset="0"/>
              </a:rPr>
              <a:t>Apprendre à </a:t>
            </a:r>
            <a:r>
              <a:rPr lang="fr-CA" sz="2400" dirty="0" smtClean="0">
                <a:latin typeface="Times New Roman" panose="02020603050405020304" pitchFamily="18" charset="0"/>
                <a:cs typeface="Times New Roman" panose="02020603050405020304" pitchFamily="18" charset="0"/>
              </a:rPr>
              <a:t>gérer ses émotions</a:t>
            </a:r>
          </a:p>
          <a:p>
            <a:r>
              <a:rPr lang="fr-CA" sz="2400" dirty="0" smtClean="0">
                <a:latin typeface="Times New Roman" panose="02020603050405020304" pitchFamily="18" charset="0"/>
                <a:cs typeface="Times New Roman" panose="02020603050405020304" pitchFamily="18" charset="0"/>
              </a:rPr>
              <a:t>…</a:t>
            </a:r>
            <a:endParaRPr lang="fr-CA" sz="2400" dirty="0">
              <a:latin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2172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solidFill>
                <a:latin typeface="Times New Roman" panose="02020603050405020304" pitchFamily="18" charset="0"/>
                <a:cs typeface="Times New Roman" panose="02020603050405020304" pitchFamily="18" charset="0"/>
              </a:rPr>
              <a:t>Pistes d’intervention</a:t>
            </a:r>
            <a:endParaRPr lang="fr-CA"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CA" sz="2600" b="1" dirty="0">
                <a:solidFill>
                  <a:schemeClr val="accent2"/>
                </a:solidFill>
                <a:latin typeface="Times New Roman" panose="02020603050405020304" pitchFamily="18" charset="0"/>
                <a:cs typeface="Times New Roman" panose="02020603050405020304" pitchFamily="18" charset="0"/>
              </a:rPr>
              <a:t>En situation de crise</a:t>
            </a:r>
          </a:p>
          <a:p>
            <a:pPr lvl="1"/>
            <a:endParaRPr lang="fr-CA" dirty="0" smtClean="0"/>
          </a:p>
          <a:p>
            <a:pPr lvl="1"/>
            <a:r>
              <a:rPr lang="fr-CA" dirty="0" smtClean="0">
                <a:latin typeface="Times New Roman" panose="02020603050405020304" pitchFamily="18" charset="0"/>
                <a:cs typeface="Times New Roman" panose="02020603050405020304" pitchFamily="18" charset="0"/>
              </a:rPr>
              <a:t>Réduire </a:t>
            </a:r>
            <a:r>
              <a:rPr lang="fr-CA" dirty="0">
                <a:latin typeface="Times New Roman" panose="02020603050405020304" pitchFamily="18" charset="0"/>
                <a:cs typeface="Times New Roman" panose="02020603050405020304" pitchFamily="18" charset="0"/>
              </a:rPr>
              <a:t>les stimuli dans l’environnement (ex. : bruits de tout genre, lumières, personnes en présence, etc. </a:t>
            </a:r>
            <a:r>
              <a:rPr lang="fr-CA" dirty="0" smtClean="0">
                <a:latin typeface="Times New Roman" panose="02020603050405020304" pitchFamily="18" charset="0"/>
                <a:cs typeface="Times New Roman" panose="02020603050405020304" pitchFamily="18" charset="0"/>
              </a:rPr>
              <a:t>)</a:t>
            </a:r>
          </a:p>
          <a:p>
            <a:pPr lvl="1"/>
            <a:endParaRPr lang="fr-CA" dirty="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Déplacement </a:t>
            </a:r>
            <a:r>
              <a:rPr lang="fr-CA" dirty="0">
                <a:latin typeface="Times New Roman" panose="02020603050405020304" pitchFamily="18" charset="0"/>
                <a:cs typeface="Times New Roman" panose="02020603050405020304" pitchFamily="18" charset="0"/>
              </a:rPr>
              <a:t>de la colère : décharge motrice si possible</a:t>
            </a:r>
            <a:r>
              <a:rPr lang="fr-CA" dirty="0" smtClean="0">
                <a:latin typeface="Times New Roman" panose="02020603050405020304" pitchFamily="18" charset="0"/>
                <a:cs typeface="Times New Roman" panose="02020603050405020304" pitchFamily="18" charset="0"/>
              </a:rPr>
              <a:t>.</a:t>
            </a:r>
          </a:p>
          <a:p>
            <a:pPr marL="457200" lvl="1" indent="0">
              <a:buNone/>
            </a:pPr>
            <a:r>
              <a:rPr lang="fr-CA" dirty="0" smtClean="0">
                <a:latin typeface="Times New Roman" panose="02020603050405020304" pitchFamily="18" charset="0"/>
                <a:cs typeface="Times New Roman" panose="02020603050405020304" pitchFamily="18" charset="0"/>
              </a:rPr>
              <a:t> </a:t>
            </a:r>
          </a:p>
          <a:p>
            <a:pPr lvl="1"/>
            <a:r>
              <a:rPr lang="fr-CA" dirty="0" smtClean="0">
                <a:latin typeface="Times New Roman" panose="02020603050405020304" pitchFamily="18" charset="0"/>
                <a:cs typeface="Times New Roman" panose="02020603050405020304" pitchFamily="18" charset="0"/>
              </a:rPr>
              <a:t>Réduire </a:t>
            </a:r>
            <a:r>
              <a:rPr lang="fr-CA" dirty="0">
                <a:latin typeface="Times New Roman" panose="02020603050405020304" pitchFamily="18" charset="0"/>
                <a:cs typeface="Times New Roman" panose="02020603050405020304" pitchFamily="18" charset="0"/>
              </a:rPr>
              <a:t>les interventions verbales au minimum lorsque l’usager présente des signes d’activation et d’anxiété. </a:t>
            </a:r>
            <a:endParaRPr lang="fr-CA" dirty="0" smtClean="0">
              <a:latin typeface="Times New Roman" panose="02020603050405020304" pitchFamily="18" charset="0"/>
              <a:cs typeface="Times New Roman" panose="02020603050405020304" pitchFamily="18" charset="0"/>
            </a:endParaRPr>
          </a:p>
          <a:p>
            <a:pPr lvl="1"/>
            <a:endParaRPr lang="fr-CA"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Permettre que le contact visuel soit </a:t>
            </a:r>
            <a:r>
              <a:rPr lang="fr-CA" dirty="0" smtClean="0">
                <a:latin typeface="Times New Roman" panose="02020603050405020304" pitchFamily="18" charset="0"/>
                <a:cs typeface="Times New Roman" panose="02020603050405020304" pitchFamily="18" charset="0"/>
              </a:rPr>
              <a:t>fuyant</a:t>
            </a:r>
          </a:p>
          <a:p>
            <a:pPr lvl="1"/>
            <a:endParaRPr lang="fr-CA"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Garder une distance sécuritaire et demeurer vigilant en tout </a:t>
            </a:r>
            <a:r>
              <a:rPr lang="fr-CA" dirty="0" smtClean="0">
                <a:latin typeface="Times New Roman" panose="02020603050405020304" pitchFamily="18" charset="0"/>
                <a:cs typeface="Times New Roman" panose="02020603050405020304" pitchFamily="18" charset="0"/>
              </a:rPr>
              <a:t>temps</a:t>
            </a:r>
          </a:p>
          <a:p>
            <a:pPr lvl="1"/>
            <a:endParaRPr lang="fr-CA" dirty="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Éviter </a:t>
            </a:r>
            <a:r>
              <a:rPr lang="fr-CA" dirty="0">
                <a:latin typeface="Times New Roman" panose="02020603050405020304" pitchFamily="18" charset="0"/>
                <a:cs typeface="Times New Roman" panose="02020603050405020304" pitchFamily="18" charset="0"/>
              </a:rPr>
              <a:t>le plus possible les interventions physiques, les mesures de contrôle </a:t>
            </a:r>
          </a:p>
          <a:p>
            <a:endParaRPr lang="fr-CA" dirty="0"/>
          </a:p>
        </p:txBody>
      </p:sp>
    </p:spTree>
    <p:extLst>
      <p:ext uri="{BB962C8B-B14F-4D97-AF65-F5344CB8AC3E}">
        <p14:creationId xmlns:p14="http://schemas.microsoft.com/office/powerpoint/2010/main" val="172485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1"/>
                </a:solidFill>
                <a:latin typeface="Times New Roman" panose="02020603050405020304" pitchFamily="18" charset="0"/>
                <a:cs typeface="Times New Roman" panose="02020603050405020304" pitchFamily="18" charset="0"/>
              </a:rPr>
              <a:t>Pistes d’intervention</a:t>
            </a:r>
            <a:endParaRPr lang="fr-CA" dirty="0"/>
          </a:p>
        </p:txBody>
      </p:sp>
      <p:sp>
        <p:nvSpPr>
          <p:cNvPr id="3" name="Espace réservé du contenu 2"/>
          <p:cNvSpPr>
            <a:spLocks noGrp="1"/>
          </p:cNvSpPr>
          <p:nvPr>
            <p:ph idx="1"/>
          </p:nvPr>
        </p:nvSpPr>
        <p:spPr/>
        <p:txBody>
          <a:bodyPr>
            <a:normAutofit/>
          </a:bodyPr>
          <a:lstStyle/>
          <a:p>
            <a:pPr marL="0" indent="0">
              <a:buNone/>
            </a:pPr>
            <a:r>
              <a:rPr lang="fr-CA" sz="2400" b="1" dirty="0" smtClean="0">
                <a:solidFill>
                  <a:schemeClr val="accent2"/>
                </a:solidFill>
                <a:latin typeface="Times New Roman" panose="02020603050405020304" pitchFamily="18" charset="0"/>
                <a:cs typeface="Times New Roman" panose="02020603050405020304" pitchFamily="18" charset="0"/>
              </a:rPr>
              <a:t>Après la crise (période de récupération) </a:t>
            </a:r>
            <a:endParaRPr lang="fr-CA" sz="2400" b="1" dirty="0">
              <a:solidFill>
                <a:schemeClr val="accent2"/>
              </a:solidFill>
              <a:latin typeface="Times New Roman" panose="02020603050405020304" pitchFamily="18" charset="0"/>
              <a:cs typeface="Times New Roman" panose="02020603050405020304" pitchFamily="18" charset="0"/>
            </a:endParaRPr>
          </a:p>
          <a:p>
            <a:pPr lvl="1"/>
            <a:endParaRPr lang="fr-CA" sz="800" dirty="0" smtClean="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Important </a:t>
            </a:r>
            <a:r>
              <a:rPr lang="fr-CA" dirty="0">
                <a:latin typeface="Times New Roman" panose="02020603050405020304" pitchFamily="18" charset="0"/>
                <a:cs typeface="Times New Roman" panose="02020603050405020304" pitchFamily="18" charset="0"/>
              </a:rPr>
              <a:t>de laisser un temps pour la reprise de contrôle avant de remettre des interventions en </a:t>
            </a:r>
            <a:r>
              <a:rPr lang="fr-CA" dirty="0" smtClean="0">
                <a:latin typeface="Times New Roman" panose="02020603050405020304" pitchFamily="18" charset="0"/>
                <a:cs typeface="Times New Roman" panose="02020603050405020304" pitchFamily="18" charset="0"/>
              </a:rPr>
              <a:t>place</a:t>
            </a:r>
          </a:p>
          <a:p>
            <a:pPr lvl="1"/>
            <a:endParaRPr lang="fr-CA" sz="800" dirty="0">
              <a:latin typeface="Times New Roman" panose="02020603050405020304" pitchFamily="18" charset="0"/>
              <a:cs typeface="Times New Roman" panose="02020603050405020304" pitchFamily="18" charset="0"/>
            </a:endParaRPr>
          </a:p>
          <a:p>
            <a:pPr lvl="1"/>
            <a:r>
              <a:rPr lang="fr-CA" dirty="0">
                <a:latin typeface="Times New Roman" panose="02020603050405020304" pitchFamily="18" charset="0"/>
                <a:cs typeface="Times New Roman" panose="02020603050405020304" pitchFamily="18" charset="0"/>
              </a:rPr>
              <a:t>Lui proposer une activité apaisante et appréciée avant de revenir aux </a:t>
            </a:r>
            <a:r>
              <a:rPr lang="fr-CA" dirty="0" smtClean="0">
                <a:latin typeface="Times New Roman" panose="02020603050405020304" pitchFamily="18" charset="0"/>
                <a:cs typeface="Times New Roman" panose="02020603050405020304" pitchFamily="18" charset="0"/>
              </a:rPr>
              <a:t>exigences</a:t>
            </a:r>
          </a:p>
          <a:p>
            <a:pPr lvl="1"/>
            <a:endParaRPr lang="fr-CA" sz="800" dirty="0" smtClean="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Retour </a:t>
            </a:r>
            <a:r>
              <a:rPr lang="fr-CA" dirty="0">
                <a:latin typeface="Times New Roman" panose="02020603050405020304" pitchFamily="18" charset="0"/>
                <a:cs typeface="Times New Roman" panose="02020603050405020304" pitchFamily="18" charset="0"/>
              </a:rPr>
              <a:t>sur les événements antérieurs : dans la recherche de solutions pour éviter que la situation se </a:t>
            </a:r>
            <a:r>
              <a:rPr lang="fr-CA" dirty="0" smtClean="0">
                <a:latin typeface="Times New Roman" panose="02020603050405020304" pitchFamily="18" charset="0"/>
                <a:cs typeface="Times New Roman" panose="02020603050405020304" pitchFamily="18" charset="0"/>
              </a:rPr>
              <a:t>reproduise</a:t>
            </a:r>
          </a:p>
          <a:p>
            <a:pPr lvl="1"/>
            <a:endParaRPr lang="fr-CA" sz="800" dirty="0" smtClean="0">
              <a:latin typeface="Times New Roman" panose="02020603050405020304" pitchFamily="18" charset="0"/>
              <a:cs typeface="Times New Roman" panose="02020603050405020304" pitchFamily="18" charset="0"/>
            </a:endParaRPr>
          </a:p>
          <a:p>
            <a:pPr lvl="1"/>
            <a:r>
              <a:rPr lang="fr-CA" dirty="0" smtClean="0">
                <a:latin typeface="Times New Roman" panose="02020603050405020304" pitchFamily="18" charset="0"/>
                <a:cs typeface="Times New Roman" panose="02020603050405020304" pitchFamily="18" charset="0"/>
              </a:rPr>
              <a:t>Pour </a:t>
            </a:r>
            <a:r>
              <a:rPr lang="fr-CA" dirty="0">
                <a:latin typeface="Times New Roman" panose="02020603050405020304" pitchFamily="18" charset="0"/>
                <a:cs typeface="Times New Roman" panose="02020603050405020304" pitchFamily="18" charset="0"/>
              </a:rPr>
              <a:t>certains il peut être difficile de revenir sur les événements. </a:t>
            </a:r>
          </a:p>
          <a:p>
            <a:endParaRPr lang="fr-CA" dirty="0"/>
          </a:p>
        </p:txBody>
      </p:sp>
    </p:spTree>
    <p:extLst>
      <p:ext uri="{BB962C8B-B14F-4D97-AF65-F5344CB8AC3E}">
        <p14:creationId xmlns:p14="http://schemas.microsoft.com/office/powerpoint/2010/main" val="123954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6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Références</a:t>
            </a:r>
          </a:p>
        </p:txBody>
      </p:sp>
      <p:sp>
        <p:nvSpPr>
          <p:cNvPr id="3" name="Espace réservé du contenu 2"/>
          <p:cNvSpPr>
            <a:spLocks noGrp="1"/>
          </p:cNvSpPr>
          <p:nvPr>
            <p:ph idx="1"/>
          </p:nvPr>
        </p:nvSpPr>
        <p:spPr>
          <a:xfrm>
            <a:off x="683568" y="1124744"/>
            <a:ext cx="8290619" cy="5183783"/>
          </a:xfrm>
        </p:spPr>
        <p:txBody>
          <a:bodyPr>
            <a:normAutofit fontScale="55000" lnSpcReduction="20000"/>
          </a:bodyPr>
          <a:lstStyle/>
          <a:p>
            <a:r>
              <a:rPr lang="fr-CA" dirty="0"/>
              <a:t>American </a:t>
            </a:r>
            <a:r>
              <a:rPr lang="fr-CA" dirty="0" err="1"/>
              <a:t>Psychiatric</a:t>
            </a:r>
            <a:r>
              <a:rPr lang="fr-CA" dirty="0"/>
              <a:t> Association – DSM-IV-TR (2003). Manuel diagnostique et statistique des troubles mentaux, 4e édition, Texte Révisé. Paris : Masson</a:t>
            </a:r>
            <a:r>
              <a:rPr lang="fr-CA" dirty="0" smtClean="0"/>
              <a:t>.</a:t>
            </a:r>
          </a:p>
          <a:p>
            <a:endParaRPr lang="fr-CA" dirty="0"/>
          </a:p>
          <a:p>
            <a:r>
              <a:rPr lang="fr-CA" dirty="0"/>
              <a:t>American </a:t>
            </a:r>
            <a:r>
              <a:rPr lang="fr-CA" dirty="0" err="1"/>
              <a:t>Psychiatric</a:t>
            </a:r>
            <a:r>
              <a:rPr lang="fr-CA" dirty="0"/>
              <a:t> Association – DSM-V (2015). Manuel diagnostique et statistique des troubles mentaux. Issy-Les Moulineaux : Elsevier Masson SAS.</a:t>
            </a:r>
          </a:p>
          <a:p>
            <a:r>
              <a:rPr lang="fr-CA" dirty="0"/>
              <a:t>Caron, C. (2010). Déboulonnons les mythes. Le Médecin du Québec, volume 45, numéro 2, p.34-37. </a:t>
            </a:r>
            <a:endParaRPr lang="fr-CA" dirty="0" smtClean="0"/>
          </a:p>
          <a:p>
            <a:endParaRPr lang="fr-CA" dirty="0"/>
          </a:p>
          <a:p>
            <a:r>
              <a:rPr lang="fr-CA" dirty="0" err="1"/>
              <a:t>Chakrabarti</a:t>
            </a:r>
            <a:r>
              <a:rPr lang="fr-CA" dirty="0"/>
              <a:t>, S. et </a:t>
            </a:r>
            <a:r>
              <a:rPr lang="fr-CA" dirty="0" err="1"/>
              <a:t>Fombonne</a:t>
            </a:r>
            <a:r>
              <a:rPr lang="fr-CA" dirty="0"/>
              <a:t>, E. (2005).</a:t>
            </a:r>
            <a:r>
              <a:rPr lang="fr-CA" dirty="0" err="1"/>
              <a:t>Pervasive</a:t>
            </a:r>
            <a:r>
              <a:rPr lang="fr-CA" dirty="0"/>
              <a:t> </a:t>
            </a:r>
            <a:r>
              <a:rPr lang="fr-CA" dirty="0" err="1"/>
              <a:t>developmental</a:t>
            </a:r>
            <a:r>
              <a:rPr lang="fr-CA" dirty="0"/>
              <a:t> </a:t>
            </a:r>
            <a:r>
              <a:rPr lang="fr-CA" dirty="0" err="1"/>
              <a:t>disorders</a:t>
            </a:r>
            <a:r>
              <a:rPr lang="fr-CA" dirty="0"/>
              <a:t> in </a:t>
            </a:r>
            <a:r>
              <a:rPr lang="fr-CA" dirty="0" err="1"/>
              <a:t>preschool</a:t>
            </a:r>
            <a:r>
              <a:rPr lang="fr-CA" dirty="0"/>
              <a:t> </a:t>
            </a:r>
            <a:r>
              <a:rPr lang="fr-CA" dirty="0" err="1"/>
              <a:t>children</a:t>
            </a:r>
            <a:r>
              <a:rPr lang="fr-CA" dirty="0"/>
              <a:t>: confirmation of high </a:t>
            </a:r>
            <a:r>
              <a:rPr lang="fr-CA" dirty="0" err="1"/>
              <a:t>prevalence</a:t>
            </a:r>
            <a:r>
              <a:rPr lang="fr-CA" dirty="0"/>
              <a:t>. American Journal of </a:t>
            </a:r>
            <a:r>
              <a:rPr lang="fr-CA" dirty="0" err="1"/>
              <a:t>Psychiatry</a:t>
            </a:r>
            <a:r>
              <a:rPr lang="fr-CA" dirty="0"/>
              <a:t>, 162(6), p.1133-1141. </a:t>
            </a:r>
          </a:p>
          <a:p>
            <a:r>
              <a:rPr lang="fr-CA" dirty="0"/>
              <a:t>Collège des médecins du Québec et Ordre des psychologues du Québec (2012). Les troubles du spectre de l’autisme – l’évaluation clinique. Collège des médecins du Québec et Ordre des psychologues du Québec </a:t>
            </a:r>
            <a:r>
              <a:rPr lang="fr-CA" dirty="0" smtClean="0"/>
              <a:t>.</a:t>
            </a:r>
          </a:p>
          <a:p>
            <a:endParaRPr lang="fr-CA" dirty="0"/>
          </a:p>
          <a:p>
            <a:r>
              <a:rPr lang="fr-CA" dirty="0"/>
              <a:t>Fraser, D. &amp; </a:t>
            </a:r>
            <a:r>
              <a:rPr lang="fr-CA" dirty="0" err="1"/>
              <a:t>Labbé</a:t>
            </a:r>
            <a:r>
              <a:rPr lang="fr-CA" dirty="0"/>
              <a:t>, L. (1993). L'approche positive de la personne... : une conception globale de l'intervention : services et interventions en déficience intellectuelle. Montréal : Éditions Agence d'Arc. </a:t>
            </a:r>
            <a:endParaRPr lang="fr-CA" dirty="0" smtClean="0"/>
          </a:p>
          <a:p>
            <a:endParaRPr lang="fr-CA" dirty="0"/>
          </a:p>
          <a:p>
            <a:r>
              <a:rPr lang="fr-CA" dirty="0" err="1"/>
              <a:t>Fombonne</a:t>
            </a:r>
            <a:r>
              <a:rPr lang="fr-CA" dirty="0"/>
              <a:t>, E., &amp; al. (2006). </a:t>
            </a:r>
            <a:r>
              <a:rPr lang="fr-CA" dirty="0" err="1"/>
              <a:t>Pervasive</a:t>
            </a:r>
            <a:r>
              <a:rPr lang="fr-CA" dirty="0"/>
              <a:t> </a:t>
            </a:r>
            <a:r>
              <a:rPr lang="fr-CA" dirty="0" err="1"/>
              <a:t>developmental</a:t>
            </a:r>
            <a:r>
              <a:rPr lang="fr-CA" dirty="0"/>
              <a:t> </a:t>
            </a:r>
            <a:r>
              <a:rPr lang="fr-CA" dirty="0" err="1"/>
              <a:t>disorders</a:t>
            </a:r>
            <a:r>
              <a:rPr lang="fr-CA" dirty="0"/>
              <a:t> in </a:t>
            </a:r>
            <a:r>
              <a:rPr lang="fr-CA" dirty="0" err="1"/>
              <a:t>Montreal</a:t>
            </a:r>
            <a:r>
              <a:rPr lang="fr-CA" dirty="0"/>
              <a:t>, Québec, Canada: </a:t>
            </a:r>
            <a:r>
              <a:rPr lang="fr-CA" dirty="0" err="1"/>
              <a:t>prevalence</a:t>
            </a:r>
            <a:r>
              <a:rPr lang="fr-CA" dirty="0"/>
              <a:t> and links </a:t>
            </a:r>
            <a:r>
              <a:rPr lang="fr-CA" dirty="0" err="1"/>
              <a:t>with</a:t>
            </a:r>
            <a:r>
              <a:rPr lang="fr-CA" dirty="0"/>
              <a:t> </a:t>
            </a:r>
            <a:r>
              <a:rPr lang="fr-CA" dirty="0" err="1"/>
              <a:t>immunization</a:t>
            </a:r>
            <a:r>
              <a:rPr lang="fr-CA" dirty="0"/>
              <a:t>, </a:t>
            </a:r>
            <a:r>
              <a:rPr lang="fr-CA" dirty="0" err="1"/>
              <a:t>Pediatrics</a:t>
            </a:r>
            <a:r>
              <a:rPr lang="fr-CA" dirty="0"/>
              <a:t>. 118(1), p.139-150</a:t>
            </a:r>
            <a:r>
              <a:rPr lang="fr-CA" dirty="0" smtClean="0"/>
              <a:t>.</a:t>
            </a:r>
          </a:p>
          <a:p>
            <a:endParaRPr lang="fr-CA" dirty="0"/>
          </a:p>
          <a:p>
            <a:r>
              <a:rPr lang="fr-CA" dirty="0" err="1"/>
              <a:t>Deslauriers</a:t>
            </a:r>
            <a:r>
              <a:rPr lang="fr-CA" dirty="0"/>
              <a:t>, S. (2018). Enfants à besoin particulier. </a:t>
            </a:r>
            <a:r>
              <a:rPr lang="fr-CA" dirty="0" err="1"/>
              <a:t>Educatout</a:t>
            </a:r>
            <a:r>
              <a:rPr lang="fr-CA" dirty="0"/>
              <a:t>. L’attachement chez les enfants autistes. Sources : &lt;https://www.educaout.com/edu-conseils/enfants-besoins-particuliers/chroniques-conseisl/L-attachement-chez-les-enfants-autistes.htm&gt;.</a:t>
            </a:r>
          </a:p>
          <a:p>
            <a:endParaRPr lang="fr-CA" dirty="0"/>
          </a:p>
        </p:txBody>
      </p:sp>
    </p:spTree>
    <p:extLst>
      <p:ext uri="{BB962C8B-B14F-4D97-AF65-F5344CB8AC3E}">
        <p14:creationId xmlns:p14="http://schemas.microsoft.com/office/powerpoint/2010/main" val="18228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Références</a:t>
            </a:r>
          </a:p>
        </p:txBody>
      </p:sp>
      <p:sp>
        <p:nvSpPr>
          <p:cNvPr id="3" name="Espace réservé du contenu 2"/>
          <p:cNvSpPr>
            <a:spLocks noGrp="1"/>
          </p:cNvSpPr>
          <p:nvPr>
            <p:ph idx="1"/>
          </p:nvPr>
        </p:nvSpPr>
        <p:spPr>
          <a:xfrm>
            <a:off x="683568" y="908720"/>
            <a:ext cx="8002587" cy="5327799"/>
          </a:xfrm>
        </p:spPr>
        <p:txBody>
          <a:bodyPr>
            <a:normAutofit fontScale="55000" lnSpcReduction="20000"/>
          </a:bodyPr>
          <a:lstStyle/>
          <a:p>
            <a:r>
              <a:rPr lang="fr-CA" dirty="0"/>
              <a:t>Gerber, J.S., </a:t>
            </a:r>
            <a:r>
              <a:rPr lang="fr-CA" dirty="0" err="1"/>
              <a:t>Offit</a:t>
            </a:r>
            <a:r>
              <a:rPr lang="fr-CA" dirty="0"/>
              <a:t>, P.A. (2009). Vaccines and </a:t>
            </a:r>
            <a:r>
              <a:rPr lang="fr-CA" dirty="0" err="1"/>
              <a:t>Autism</a:t>
            </a:r>
            <a:r>
              <a:rPr lang="fr-CA" dirty="0"/>
              <a:t>: A Tale of </a:t>
            </a:r>
            <a:r>
              <a:rPr lang="fr-CA" dirty="0" err="1"/>
              <a:t>Shifting</a:t>
            </a:r>
            <a:r>
              <a:rPr lang="fr-CA" dirty="0"/>
              <a:t> </a:t>
            </a:r>
            <a:r>
              <a:rPr lang="fr-CA" dirty="0" err="1"/>
              <a:t>Hypotheses</a:t>
            </a:r>
            <a:r>
              <a:rPr lang="fr-CA" dirty="0"/>
              <a:t>. </a:t>
            </a:r>
            <a:r>
              <a:rPr lang="fr-CA" dirty="0" err="1"/>
              <a:t>Clinical</a:t>
            </a:r>
            <a:r>
              <a:rPr lang="fr-CA" dirty="0"/>
              <a:t> Infection </a:t>
            </a:r>
            <a:r>
              <a:rPr lang="fr-CA" dirty="0" err="1"/>
              <a:t>Disorder</a:t>
            </a:r>
            <a:r>
              <a:rPr lang="fr-CA" dirty="0"/>
              <a:t>, 48 (4), p. 456-461. </a:t>
            </a:r>
            <a:endParaRPr lang="fr-CA" dirty="0" smtClean="0"/>
          </a:p>
          <a:p>
            <a:endParaRPr lang="fr-CA" dirty="0"/>
          </a:p>
          <a:p>
            <a:r>
              <a:rPr lang="fr-CA" dirty="0"/>
              <a:t>James, S.J., &amp; al., (2004). </a:t>
            </a:r>
            <a:r>
              <a:rPr lang="fr-CA" dirty="0" err="1"/>
              <a:t>Metabolic</a:t>
            </a:r>
            <a:r>
              <a:rPr lang="fr-CA" dirty="0"/>
              <a:t> </a:t>
            </a:r>
            <a:r>
              <a:rPr lang="fr-CA" dirty="0" err="1"/>
              <a:t>biomarkers</a:t>
            </a:r>
            <a:r>
              <a:rPr lang="fr-CA" dirty="0"/>
              <a:t> of </a:t>
            </a:r>
            <a:r>
              <a:rPr lang="fr-CA" dirty="0" err="1"/>
              <a:t>increased</a:t>
            </a:r>
            <a:r>
              <a:rPr lang="fr-CA" dirty="0"/>
              <a:t> </a:t>
            </a:r>
            <a:r>
              <a:rPr lang="fr-CA" dirty="0" err="1"/>
              <a:t>oxidative</a:t>
            </a:r>
            <a:r>
              <a:rPr lang="fr-CA" dirty="0"/>
              <a:t> stress and </a:t>
            </a:r>
            <a:r>
              <a:rPr lang="fr-CA" dirty="0" err="1"/>
              <a:t>methylation</a:t>
            </a:r>
            <a:r>
              <a:rPr lang="fr-CA" dirty="0"/>
              <a:t> </a:t>
            </a:r>
            <a:r>
              <a:rPr lang="fr-CA" dirty="0" err="1"/>
              <a:t>capacity</a:t>
            </a:r>
            <a:r>
              <a:rPr lang="fr-CA" dirty="0"/>
              <a:t> in </a:t>
            </a:r>
            <a:r>
              <a:rPr lang="fr-CA" dirty="0" err="1"/>
              <a:t>children</a:t>
            </a:r>
            <a:r>
              <a:rPr lang="fr-CA" dirty="0"/>
              <a:t> </a:t>
            </a:r>
            <a:r>
              <a:rPr lang="fr-CA" dirty="0" err="1"/>
              <a:t>with</a:t>
            </a:r>
            <a:r>
              <a:rPr lang="fr-CA" dirty="0"/>
              <a:t> </a:t>
            </a:r>
            <a:r>
              <a:rPr lang="fr-CA" dirty="0" err="1"/>
              <a:t>autism</a:t>
            </a:r>
            <a:r>
              <a:rPr lang="fr-CA" dirty="0"/>
              <a:t>. American Journal of </a:t>
            </a:r>
            <a:r>
              <a:rPr lang="fr-CA" dirty="0" err="1"/>
              <a:t>Clinical</a:t>
            </a:r>
            <a:r>
              <a:rPr lang="fr-CA" dirty="0"/>
              <a:t> Nutrition, 80(6), p.1611-1617. </a:t>
            </a:r>
          </a:p>
          <a:p>
            <a:r>
              <a:rPr lang="fr-CA" dirty="0"/>
              <a:t>James, S.J., &amp; al., (2004). </a:t>
            </a:r>
            <a:r>
              <a:rPr lang="fr-CA" dirty="0" err="1"/>
              <a:t>Metabolic</a:t>
            </a:r>
            <a:r>
              <a:rPr lang="fr-CA" dirty="0"/>
              <a:t> </a:t>
            </a:r>
            <a:r>
              <a:rPr lang="fr-CA" dirty="0" err="1"/>
              <a:t>biomarkers</a:t>
            </a:r>
            <a:r>
              <a:rPr lang="fr-CA" dirty="0"/>
              <a:t> of </a:t>
            </a:r>
            <a:r>
              <a:rPr lang="fr-CA" dirty="0" err="1"/>
              <a:t>increased</a:t>
            </a:r>
            <a:r>
              <a:rPr lang="fr-CA" dirty="0"/>
              <a:t> </a:t>
            </a:r>
            <a:r>
              <a:rPr lang="fr-CA" dirty="0" err="1"/>
              <a:t>oxidative</a:t>
            </a:r>
            <a:r>
              <a:rPr lang="fr-CA" dirty="0"/>
              <a:t> stress and </a:t>
            </a:r>
            <a:r>
              <a:rPr lang="fr-CA" dirty="0" err="1"/>
              <a:t>methylation</a:t>
            </a:r>
            <a:r>
              <a:rPr lang="fr-CA" dirty="0"/>
              <a:t> </a:t>
            </a:r>
            <a:r>
              <a:rPr lang="fr-CA" dirty="0" err="1"/>
              <a:t>capacity</a:t>
            </a:r>
            <a:r>
              <a:rPr lang="fr-CA" dirty="0"/>
              <a:t> in </a:t>
            </a:r>
            <a:r>
              <a:rPr lang="fr-CA" dirty="0" err="1"/>
              <a:t>children</a:t>
            </a:r>
            <a:r>
              <a:rPr lang="fr-CA" dirty="0"/>
              <a:t> </a:t>
            </a:r>
            <a:r>
              <a:rPr lang="fr-CA" dirty="0" err="1"/>
              <a:t>with</a:t>
            </a:r>
            <a:r>
              <a:rPr lang="fr-CA" dirty="0"/>
              <a:t> </a:t>
            </a:r>
            <a:r>
              <a:rPr lang="fr-CA" dirty="0" err="1"/>
              <a:t>autism</a:t>
            </a:r>
            <a:r>
              <a:rPr lang="fr-CA" dirty="0"/>
              <a:t>. American Journal of </a:t>
            </a:r>
            <a:r>
              <a:rPr lang="fr-CA" dirty="0" err="1"/>
              <a:t>Clinical</a:t>
            </a:r>
            <a:r>
              <a:rPr lang="fr-CA" dirty="0"/>
              <a:t> Nutrition, 80(6), p.1611-1617. </a:t>
            </a:r>
            <a:endParaRPr lang="fr-CA" dirty="0" smtClean="0"/>
          </a:p>
          <a:p>
            <a:endParaRPr lang="fr-CA" dirty="0"/>
          </a:p>
          <a:p>
            <a:r>
              <a:rPr lang="fr-CA" dirty="0" err="1"/>
              <a:t>Madsen</a:t>
            </a:r>
            <a:r>
              <a:rPr lang="fr-CA" dirty="0"/>
              <a:t>, K.M., </a:t>
            </a:r>
            <a:r>
              <a:rPr lang="fr-CA" dirty="0" err="1"/>
              <a:t>Hviid</a:t>
            </a:r>
            <a:r>
              <a:rPr lang="fr-CA" dirty="0"/>
              <a:t>, A., </a:t>
            </a:r>
            <a:r>
              <a:rPr lang="fr-CA" dirty="0" err="1"/>
              <a:t>Vestergaard</a:t>
            </a:r>
            <a:r>
              <a:rPr lang="fr-CA" dirty="0"/>
              <a:t>, M. &amp; al. (2002). A population-</a:t>
            </a:r>
            <a:r>
              <a:rPr lang="fr-CA" dirty="0" err="1"/>
              <a:t>based</a:t>
            </a:r>
            <a:r>
              <a:rPr lang="fr-CA" dirty="0"/>
              <a:t> </a:t>
            </a:r>
            <a:r>
              <a:rPr lang="fr-CA" dirty="0" err="1"/>
              <a:t>study</a:t>
            </a:r>
            <a:r>
              <a:rPr lang="fr-CA" dirty="0"/>
              <a:t> of </a:t>
            </a:r>
            <a:r>
              <a:rPr lang="fr-CA" dirty="0" err="1"/>
              <a:t>measles</a:t>
            </a:r>
            <a:r>
              <a:rPr lang="fr-CA" dirty="0"/>
              <a:t>, </a:t>
            </a:r>
            <a:r>
              <a:rPr lang="fr-CA" dirty="0" err="1"/>
              <a:t>mumps</a:t>
            </a:r>
            <a:r>
              <a:rPr lang="fr-CA" dirty="0"/>
              <a:t>, and </a:t>
            </a:r>
            <a:r>
              <a:rPr lang="fr-CA" dirty="0" err="1"/>
              <a:t>rubella</a:t>
            </a:r>
            <a:r>
              <a:rPr lang="fr-CA" dirty="0"/>
              <a:t> vaccination and </a:t>
            </a:r>
            <a:r>
              <a:rPr lang="fr-CA" dirty="0" err="1"/>
              <a:t>autism</a:t>
            </a:r>
            <a:r>
              <a:rPr lang="fr-CA" dirty="0"/>
              <a:t>. N </a:t>
            </a:r>
            <a:r>
              <a:rPr lang="fr-CA" dirty="0" err="1"/>
              <a:t>Engl</a:t>
            </a:r>
            <a:r>
              <a:rPr lang="fr-CA" dirty="0"/>
              <a:t> J Med, 347, p.1477-1482. </a:t>
            </a:r>
            <a:endParaRPr lang="fr-CA" dirty="0" smtClean="0"/>
          </a:p>
          <a:p>
            <a:endParaRPr lang="fr-CA" dirty="0"/>
          </a:p>
          <a:p>
            <a:r>
              <a:rPr lang="fr-CA" dirty="0"/>
              <a:t>Simard-Meilleur, A.A. (2014). Performance perceptive dans l’autisme : du facteur « g » au facteur « p ». Thèse présentée à la faculté des Études Supérieures et Postdoctorales en vue de l’obtention du grade de </a:t>
            </a:r>
            <a:r>
              <a:rPr lang="fr-CA" dirty="0" err="1"/>
              <a:t>Philosophiae</a:t>
            </a:r>
            <a:r>
              <a:rPr lang="fr-CA" dirty="0"/>
              <a:t> </a:t>
            </a:r>
            <a:r>
              <a:rPr lang="fr-CA" dirty="0" err="1"/>
              <a:t>Doctor</a:t>
            </a:r>
            <a:r>
              <a:rPr lang="fr-CA" dirty="0"/>
              <a:t> en psychologie recherche-intervention option neuropsychologie de l’Université de Montréal</a:t>
            </a:r>
            <a:r>
              <a:rPr lang="fr-CA" dirty="0" smtClean="0"/>
              <a:t>.</a:t>
            </a:r>
          </a:p>
          <a:p>
            <a:endParaRPr lang="fr-CA" dirty="0"/>
          </a:p>
          <a:p>
            <a:r>
              <a:rPr lang="fr-CA" dirty="0"/>
              <a:t>SQETGC (2015) Formation sur mesure: Troubles graves de comportement et partenariat école-CRDITED-CSSS : Défis et travail d’équipe</a:t>
            </a:r>
            <a:r>
              <a:rPr lang="fr-CA" dirty="0" smtClean="0"/>
              <a:t>.</a:t>
            </a:r>
          </a:p>
          <a:p>
            <a:endParaRPr lang="fr-CA" dirty="0"/>
          </a:p>
          <a:p>
            <a:r>
              <a:rPr lang="fr-CA" dirty="0" err="1"/>
              <a:t>Zephyr</a:t>
            </a:r>
            <a:r>
              <a:rPr lang="fr-CA" dirty="0"/>
              <a:t>, L., </a:t>
            </a:r>
            <a:r>
              <a:rPr lang="fr-CA" dirty="0" err="1"/>
              <a:t>Monette</a:t>
            </a:r>
            <a:r>
              <a:rPr lang="fr-CA" dirty="0"/>
              <a:t>, S., Cyr, C. et St-André, M. (2015). Coup d’œil sur les troubles de l’attachement. Les troubles de l’attachement durant l’enfance : états des lieux. Sources : &lt;http//observatoiremaltraitance.ca/Pages/Coup_d’oeil_sur_les_troubles_de_l’attachement_durant_%20l’enfance.aspx</a:t>
            </a:r>
            <a:r>
              <a:rPr lang="fr-CA" dirty="0" smtClean="0"/>
              <a:t>&gt;</a:t>
            </a:r>
          </a:p>
          <a:p>
            <a:endParaRPr lang="fr-CA" dirty="0"/>
          </a:p>
          <a:p>
            <a:r>
              <a:rPr lang="fr-CA" dirty="0"/>
              <a:t>L’enfant dans toutes ses différences (2016). TDAH et TSA sont-ils compatibles? Comment les différencier?. Sources : &lt;http://l-enfant-dans-toutes-ses-differences.e-monsite.com/pages/tdah/comprendre/troubles-associes/tdah-et-tsa.html&gt;</a:t>
            </a:r>
          </a:p>
          <a:p>
            <a:endParaRPr lang="fr-CA" dirty="0"/>
          </a:p>
        </p:txBody>
      </p:sp>
    </p:spTree>
    <p:extLst>
      <p:ext uri="{BB962C8B-B14F-4D97-AF65-F5344CB8AC3E}">
        <p14:creationId xmlns:p14="http://schemas.microsoft.com/office/powerpoint/2010/main" val="27411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accent1"/>
                </a:solidFill>
                <a:latin typeface="Times New Roman" panose="02020603050405020304" pitchFamily="18" charset="0"/>
                <a:cs typeface="Times New Roman" panose="02020603050405020304" pitchFamily="18" charset="0"/>
              </a:rPr>
              <a:t>Mise en garde</a:t>
            </a:r>
            <a:endParaRPr lang="fr-CA" dirty="0">
              <a:solidFill>
                <a:schemeClr val="accent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endParaRPr lang="fr-CA" dirty="0" smtClean="0">
              <a:solidFill>
                <a:schemeClr val="accent6"/>
              </a:solidFill>
            </a:endParaRPr>
          </a:p>
          <a:p>
            <a:r>
              <a:rPr lang="fr-CA" dirty="0" smtClean="0">
                <a:solidFill>
                  <a:schemeClr val="accent6"/>
                </a:solidFill>
                <a:latin typeface="Times New Roman" panose="02020603050405020304" pitchFamily="18" charset="0"/>
                <a:cs typeface="Times New Roman" panose="02020603050405020304" pitchFamily="18" charset="0"/>
              </a:rPr>
              <a:t>Il n’existe pas de recette magique</a:t>
            </a:r>
            <a:endParaRPr lang="fr-CA" dirty="0">
              <a:solidFill>
                <a:schemeClr val="accent6"/>
              </a:solidFill>
              <a:latin typeface="Times New Roman" panose="02020603050405020304" pitchFamily="18" charset="0"/>
              <a:cs typeface="Times New Roman" panose="02020603050405020304" pitchFamily="18" charset="0"/>
            </a:endParaRPr>
          </a:p>
          <a:p>
            <a:endParaRPr lang="fr-CA" dirty="0">
              <a:solidFill>
                <a:schemeClr val="accent6"/>
              </a:solidFill>
            </a:endParaRPr>
          </a:p>
          <a:p>
            <a:endParaRPr lang="fr-CA" dirty="0">
              <a:solidFill>
                <a:schemeClr val="accent6"/>
              </a:solidFill>
            </a:endParaRPr>
          </a:p>
          <a:p>
            <a:pPr marL="0" indent="0">
              <a:buNone/>
            </a:pPr>
            <a:endParaRPr lang="fr-CA" dirty="0">
              <a:solidFill>
                <a:schemeClr val="accent6"/>
              </a:solidFill>
            </a:endParaRPr>
          </a:p>
          <a:p>
            <a:endParaRPr lang="fr-CA" dirty="0">
              <a:solidFill>
                <a:schemeClr val="accent6"/>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917" y="2785462"/>
            <a:ext cx="1594842" cy="152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733488"/>
            <a:ext cx="1857871" cy="161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81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accent2"/>
                </a:solidFill>
                <a:latin typeface="Times New Roman" panose="02020603050405020304" pitchFamily="18" charset="0"/>
                <a:cs typeface="Times New Roman" panose="02020603050405020304" pitchFamily="18" charset="0"/>
              </a:rPr>
              <a:t>Critères diagnostiques du TSA </a:t>
            </a:r>
            <a:endParaRPr lang="fr-CA" dirty="0">
              <a:solidFill>
                <a:schemeClr val="accent2"/>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lnSpc>
                <a:spcPct val="115000"/>
              </a:lnSpc>
              <a:buNone/>
            </a:pPr>
            <a:r>
              <a:rPr lang="fr-CA" b="1" dirty="0" smtClean="0">
                <a:latin typeface="Times New Roman"/>
                <a:ea typeface="Calibri"/>
                <a:cs typeface="Times New Roman"/>
              </a:rPr>
              <a:t>1. </a:t>
            </a:r>
            <a:r>
              <a:rPr lang="fr-CA" sz="2400" b="1" dirty="0" smtClean="0">
                <a:latin typeface="Times New Roman" panose="02020603050405020304" pitchFamily="18" charset="0"/>
                <a:ea typeface="Calibri"/>
                <a:cs typeface="Times New Roman" panose="02020603050405020304" pitchFamily="18" charset="0"/>
              </a:rPr>
              <a:t>Interaction </a:t>
            </a:r>
            <a:r>
              <a:rPr lang="fr-CA" sz="2400" b="1" dirty="0">
                <a:latin typeface="Times New Roman" panose="02020603050405020304" pitchFamily="18" charset="0"/>
                <a:ea typeface="Calibri"/>
                <a:cs typeface="Times New Roman" panose="02020603050405020304" pitchFamily="18" charset="0"/>
              </a:rPr>
              <a:t>et communication </a:t>
            </a:r>
            <a:r>
              <a:rPr lang="fr-CA" sz="2400" b="1" dirty="0" smtClean="0">
                <a:latin typeface="Times New Roman" panose="02020603050405020304" pitchFamily="18" charset="0"/>
                <a:ea typeface="Calibri"/>
                <a:cs typeface="Times New Roman" panose="02020603050405020304" pitchFamily="18" charset="0"/>
              </a:rPr>
              <a:t>sociales</a:t>
            </a:r>
            <a:endParaRPr lang="fr-CA" sz="2400" dirty="0" smtClean="0">
              <a:latin typeface="Times New Roman" panose="02020603050405020304" pitchFamily="18" charset="0"/>
              <a:ea typeface="Calibri"/>
              <a:cs typeface="Times New Roman" panose="02020603050405020304" pitchFamily="18" charset="0"/>
            </a:endParaRPr>
          </a:p>
          <a:p>
            <a:pPr marL="0" indent="0">
              <a:lnSpc>
                <a:spcPct val="115000"/>
              </a:lnSpc>
              <a:buNone/>
            </a:pPr>
            <a:r>
              <a:rPr lang="fr-CA" sz="2400" b="1" dirty="0" smtClean="0">
                <a:latin typeface="Times New Roman" panose="02020603050405020304" pitchFamily="18" charset="0"/>
                <a:ea typeface="Calibri"/>
                <a:cs typeface="Times New Roman" panose="02020603050405020304" pitchFamily="18" charset="0"/>
              </a:rPr>
              <a:t>1.1 Réciprocité sociale</a:t>
            </a:r>
          </a:p>
          <a:p>
            <a:pPr marL="0" indent="0">
              <a:lnSpc>
                <a:spcPct val="115000"/>
              </a:lnSpc>
              <a:buNone/>
            </a:pPr>
            <a:endParaRPr lang="fr-CA" sz="2400" b="1" dirty="0">
              <a:latin typeface="Times New Roman" panose="02020603050405020304" pitchFamily="18" charset="0"/>
              <a:ea typeface="Calibri"/>
              <a:cs typeface="Times New Roman" panose="02020603050405020304" pitchFamily="18" charset="0"/>
            </a:endParaRPr>
          </a:p>
          <a:p>
            <a:pPr>
              <a:lnSpc>
                <a:spcPct val="115000"/>
              </a:lnSpc>
            </a:pPr>
            <a:r>
              <a:rPr lang="fr-CA" sz="2400" dirty="0">
                <a:latin typeface="Times New Roman" panose="02020603050405020304" pitchFamily="18" charset="0"/>
                <a:ea typeface="Calibri"/>
                <a:cs typeface="Times New Roman" panose="02020603050405020304" pitchFamily="18" charset="0"/>
              </a:rPr>
              <a:t>Entre en relation de façon </a:t>
            </a:r>
            <a:r>
              <a:rPr lang="fr-CA" sz="2400" dirty="0" smtClean="0">
                <a:latin typeface="Times New Roman" panose="02020603050405020304" pitchFamily="18" charset="0"/>
                <a:ea typeface="Calibri"/>
                <a:cs typeface="Times New Roman" panose="02020603050405020304" pitchFamily="18" charset="0"/>
              </a:rPr>
              <a:t>inappropriée</a:t>
            </a:r>
            <a:endParaRPr lang="fr-CA" sz="2400" dirty="0">
              <a:latin typeface="Times New Roman" panose="02020603050405020304" pitchFamily="18" charset="0"/>
              <a:ea typeface="Calibri"/>
              <a:cs typeface="Times New Roman" panose="02020603050405020304" pitchFamily="18" charset="0"/>
            </a:endParaRPr>
          </a:p>
          <a:p>
            <a:pPr>
              <a:lnSpc>
                <a:spcPct val="115000"/>
              </a:lnSpc>
            </a:pPr>
            <a:r>
              <a:rPr lang="fr-CA" sz="2400" dirty="0">
                <a:latin typeface="Times New Roman" panose="02020603050405020304" pitchFamily="18" charset="0"/>
                <a:ea typeface="Calibri"/>
                <a:cs typeface="Times New Roman" panose="02020603050405020304" pitchFamily="18" charset="0"/>
              </a:rPr>
              <a:t>Difficulté à poursuivre une </a:t>
            </a:r>
            <a:r>
              <a:rPr lang="fr-CA" sz="2400" dirty="0" smtClean="0">
                <a:latin typeface="Times New Roman" panose="02020603050405020304" pitchFamily="18" charset="0"/>
                <a:ea typeface="Calibri"/>
                <a:cs typeface="Times New Roman" panose="02020603050405020304" pitchFamily="18" charset="0"/>
              </a:rPr>
              <a:t>conversation</a:t>
            </a:r>
            <a:endParaRPr lang="fr-CA" sz="2400" dirty="0">
              <a:latin typeface="Times New Roman" panose="02020603050405020304" pitchFamily="18" charset="0"/>
              <a:ea typeface="Calibri"/>
              <a:cs typeface="Times New Roman" panose="02020603050405020304" pitchFamily="18" charset="0"/>
            </a:endParaRPr>
          </a:p>
          <a:p>
            <a:pPr>
              <a:lnSpc>
                <a:spcPct val="115000"/>
              </a:lnSpc>
            </a:pPr>
            <a:r>
              <a:rPr lang="fr-CA" sz="2400" dirty="0">
                <a:latin typeface="Times New Roman" panose="02020603050405020304" pitchFamily="18" charset="0"/>
                <a:ea typeface="Calibri"/>
                <a:cs typeface="Times New Roman" panose="02020603050405020304" pitchFamily="18" charset="0"/>
              </a:rPr>
              <a:t>Partage plus difficilement leurs intérêts et </a:t>
            </a:r>
            <a:r>
              <a:rPr lang="fr-CA" sz="2400" dirty="0" smtClean="0">
                <a:latin typeface="Times New Roman" panose="02020603050405020304" pitchFamily="18" charset="0"/>
                <a:ea typeface="Calibri"/>
                <a:cs typeface="Times New Roman" panose="02020603050405020304" pitchFamily="18" charset="0"/>
              </a:rPr>
              <a:t>émotions</a:t>
            </a:r>
            <a:endParaRPr lang="fr-CA" sz="2400" dirty="0">
              <a:latin typeface="Times New Roman" panose="02020603050405020304" pitchFamily="18" charset="0"/>
              <a:ea typeface="Calibri"/>
              <a:cs typeface="Times New Roman" panose="02020603050405020304" pitchFamily="18" charset="0"/>
            </a:endParaRPr>
          </a:p>
          <a:p>
            <a:pPr>
              <a:lnSpc>
                <a:spcPct val="115000"/>
              </a:lnSpc>
            </a:pPr>
            <a:r>
              <a:rPr lang="fr-CA" sz="2400" dirty="0">
                <a:latin typeface="Times New Roman" panose="02020603050405020304" pitchFamily="18" charset="0"/>
                <a:ea typeface="Calibri"/>
                <a:cs typeface="Times New Roman" panose="02020603050405020304" pitchFamily="18" charset="0"/>
              </a:rPr>
              <a:t>Initie peu ou répond peu aux interactions </a:t>
            </a:r>
            <a:r>
              <a:rPr lang="fr-CA" sz="2400" dirty="0" smtClean="0">
                <a:latin typeface="Times New Roman" panose="02020603050405020304" pitchFamily="18" charset="0"/>
                <a:ea typeface="Calibri"/>
                <a:cs typeface="Times New Roman" panose="02020603050405020304" pitchFamily="18" charset="0"/>
              </a:rPr>
              <a:t>sociales</a:t>
            </a:r>
            <a:endParaRPr lang="fr-CA" sz="2400" dirty="0">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fr-CA" sz="2400" dirty="0">
                <a:latin typeface="Times New Roman" panose="02020603050405020304" pitchFamily="18" charset="0"/>
                <a:ea typeface="Calibri"/>
                <a:cs typeface="Times New Roman" panose="02020603050405020304" pitchFamily="18" charset="0"/>
              </a:rPr>
              <a:t>Déficit dans la théorie de l’esprit (capacité de pouvoir imaginer ce que l’autre peut imaginer ou ressentir</a:t>
            </a:r>
            <a:r>
              <a:rPr lang="fr-CA" sz="2400" dirty="0" smtClean="0">
                <a:latin typeface="Times New Roman" panose="02020603050405020304" pitchFamily="18" charset="0"/>
                <a:ea typeface="Calibri"/>
                <a:cs typeface="Times New Roman" panose="02020603050405020304" pitchFamily="18" charset="0"/>
              </a:rPr>
              <a:t>)</a:t>
            </a:r>
            <a:endParaRPr lang="fr-CA" sz="2400" dirty="0">
              <a:latin typeface="Times New Roman" panose="02020603050405020304" pitchFamily="18" charset="0"/>
              <a:ea typeface="Calibri"/>
              <a:cs typeface="Times New Roman" panose="02020603050405020304" pitchFamily="18" charset="0"/>
            </a:endParaRPr>
          </a:p>
          <a:p>
            <a:endParaRPr lang="fr-CA" dirty="0"/>
          </a:p>
        </p:txBody>
      </p:sp>
    </p:spTree>
    <p:extLst>
      <p:ext uri="{BB962C8B-B14F-4D97-AF65-F5344CB8AC3E}">
        <p14:creationId xmlns:p14="http://schemas.microsoft.com/office/powerpoint/2010/main" val="347657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2"/>
                </a:solidFill>
                <a:latin typeface="Times New Roman" panose="02020603050405020304" pitchFamily="18" charset="0"/>
                <a:cs typeface="Times New Roman" panose="02020603050405020304" pitchFamily="18" charset="0"/>
              </a:rPr>
              <a:t>Critères diagnostiques du TSA </a:t>
            </a:r>
          </a:p>
        </p:txBody>
      </p:sp>
      <p:sp>
        <p:nvSpPr>
          <p:cNvPr id="3" name="Espace réservé du contenu 2"/>
          <p:cNvSpPr>
            <a:spLocks noGrp="1"/>
          </p:cNvSpPr>
          <p:nvPr>
            <p:ph idx="1"/>
          </p:nvPr>
        </p:nvSpPr>
        <p:spPr/>
        <p:txBody>
          <a:bodyPr>
            <a:normAutofit/>
          </a:bodyPr>
          <a:lstStyle/>
          <a:p>
            <a:pPr marL="0" lvl="1" indent="0">
              <a:lnSpc>
                <a:spcPct val="115000"/>
              </a:lnSpc>
              <a:buClr>
                <a:schemeClr val="accent4"/>
              </a:buClr>
              <a:buSzTx/>
              <a:buNone/>
            </a:pPr>
            <a:r>
              <a:rPr lang="fr-CA" b="1" dirty="0" smtClean="0">
                <a:latin typeface="Times New Roman"/>
                <a:ea typeface="Calibri"/>
                <a:cs typeface="Times New Roman"/>
              </a:rPr>
              <a:t>1.2 Communication </a:t>
            </a:r>
            <a:r>
              <a:rPr lang="fr-CA" b="1" dirty="0">
                <a:latin typeface="Times New Roman"/>
                <a:ea typeface="Calibri"/>
                <a:cs typeface="Times New Roman"/>
              </a:rPr>
              <a:t>verbale ou non </a:t>
            </a:r>
            <a:r>
              <a:rPr lang="fr-CA" b="1" dirty="0" smtClean="0">
                <a:latin typeface="Times New Roman"/>
                <a:ea typeface="Calibri"/>
                <a:cs typeface="Times New Roman"/>
              </a:rPr>
              <a:t>verbale</a:t>
            </a:r>
          </a:p>
          <a:p>
            <a:pPr marL="0" lvl="1" indent="0">
              <a:lnSpc>
                <a:spcPct val="115000"/>
              </a:lnSpc>
              <a:buClr>
                <a:schemeClr val="accent4"/>
              </a:buClr>
              <a:buSzTx/>
              <a:buNone/>
            </a:pPr>
            <a:endParaRPr lang="fr-CA" sz="800" b="1" dirty="0">
              <a:ea typeface="Calibri"/>
              <a:cs typeface="Times New Roman"/>
            </a:endParaRPr>
          </a:p>
          <a:p>
            <a:pPr>
              <a:lnSpc>
                <a:spcPct val="115000"/>
              </a:lnSpc>
              <a:buClr>
                <a:srgbClr val="00AEC7"/>
              </a:buClr>
            </a:pPr>
            <a:r>
              <a:rPr lang="fr-CA" sz="2400" dirty="0">
                <a:solidFill>
                  <a:srgbClr val="2D2926"/>
                </a:solidFill>
                <a:latin typeface="Times New Roman"/>
                <a:ea typeface="Calibri"/>
                <a:cs typeface="Times New Roman"/>
              </a:rPr>
              <a:t>Difficulté à comprendre ce qu’on attend de </a:t>
            </a:r>
            <a:r>
              <a:rPr lang="fr-CA" sz="2400" dirty="0" smtClean="0">
                <a:solidFill>
                  <a:srgbClr val="2D2926"/>
                </a:solidFill>
                <a:latin typeface="Times New Roman"/>
                <a:ea typeface="Calibri"/>
                <a:cs typeface="Times New Roman"/>
              </a:rPr>
              <a:t>lui</a:t>
            </a:r>
            <a:endParaRPr lang="fr-CA" sz="2400" dirty="0">
              <a:solidFill>
                <a:srgbClr val="2D2926"/>
              </a:solidFill>
              <a:latin typeface="Times New Roman"/>
              <a:ea typeface="Calibri"/>
              <a:cs typeface="Times New Roman"/>
            </a:endParaRPr>
          </a:p>
          <a:p>
            <a:pPr>
              <a:lnSpc>
                <a:spcPct val="115000"/>
              </a:lnSpc>
            </a:pPr>
            <a:r>
              <a:rPr lang="fr-CA" sz="2400" dirty="0" smtClean="0">
                <a:latin typeface="Times New Roman"/>
                <a:ea typeface="Calibri"/>
                <a:cs typeface="Times New Roman"/>
              </a:rPr>
              <a:t>Difficulté </a:t>
            </a:r>
            <a:r>
              <a:rPr lang="fr-CA" sz="2400" dirty="0">
                <a:latin typeface="Times New Roman"/>
                <a:ea typeface="Calibri"/>
                <a:cs typeface="Times New Roman"/>
              </a:rPr>
              <a:t>à communiquer (exprimer un besoin, un sentiment, etc</a:t>
            </a:r>
            <a:r>
              <a:rPr lang="fr-CA" sz="2400" dirty="0" smtClean="0">
                <a:latin typeface="Times New Roman"/>
                <a:ea typeface="Calibri"/>
                <a:cs typeface="Times New Roman"/>
              </a:rPr>
              <a:t>.)</a:t>
            </a:r>
            <a:endParaRPr lang="fr-CA" sz="2400" dirty="0">
              <a:ea typeface="Calibri"/>
              <a:cs typeface="Times New Roman"/>
            </a:endParaRPr>
          </a:p>
          <a:p>
            <a:pPr>
              <a:lnSpc>
                <a:spcPct val="115000"/>
              </a:lnSpc>
            </a:pPr>
            <a:r>
              <a:rPr lang="fr-CA" sz="2400" dirty="0">
                <a:latin typeface="Times New Roman"/>
                <a:ea typeface="Calibri"/>
                <a:cs typeface="Times New Roman"/>
              </a:rPr>
              <a:t>Difficulté à maintenir le contact visuel et interpréter le </a:t>
            </a:r>
            <a:r>
              <a:rPr lang="fr-CA" sz="2400" dirty="0" smtClean="0">
                <a:latin typeface="Times New Roman"/>
                <a:ea typeface="Calibri"/>
                <a:cs typeface="Times New Roman"/>
              </a:rPr>
              <a:t>non-verbal</a:t>
            </a:r>
            <a:endParaRPr lang="fr-CA" sz="2400" dirty="0">
              <a:ea typeface="Calibri"/>
              <a:cs typeface="Times New Roman"/>
            </a:endParaRPr>
          </a:p>
          <a:p>
            <a:pPr>
              <a:lnSpc>
                <a:spcPct val="115000"/>
              </a:lnSpc>
            </a:pPr>
            <a:r>
              <a:rPr lang="fr-CA" sz="2400" dirty="0">
                <a:latin typeface="Times New Roman"/>
                <a:ea typeface="Calibri"/>
                <a:cs typeface="Times New Roman"/>
              </a:rPr>
              <a:t>Peu d’expression faciale et de communication </a:t>
            </a:r>
            <a:r>
              <a:rPr lang="fr-CA" sz="2400" dirty="0" smtClean="0">
                <a:latin typeface="Times New Roman"/>
                <a:ea typeface="Calibri"/>
                <a:cs typeface="Times New Roman"/>
              </a:rPr>
              <a:t>non-verbale.</a:t>
            </a:r>
            <a:endParaRPr lang="fr-CA" sz="2400" dirty="0">
              <a:ea typeface="Calibri"/>
              <a:cs typeface="Times New Roman"/>
            </a:endParaRPr>
          </a:p>
          <a:p>
            <a:pPr>
              <a:lnSpc>
                <a:spcPct val="115000"/>
              </a:lnSpc>
              <a:spcAft>
                <a:spcPts val="1000"/>
              </a:spcAft>
            </a:pPr>
            <a:r>
              <a:rPr lang="fr-CA" sz="2400" dirty="0">
                <a:latin typeface="Times New Roman"/>
                <a:ea typeface="Calibri"/>
                <a:cs typeface="Times New Roman"/>
              </a:rPr>
              <a:t>Difficulté d’attention </a:t>
            </a:r>
            <a:r>
              <a:rPr lang="fr-CA" sz="2400" dirty="0" smtClean="0">
                <a:latin typeface="Times New Roman"/>
                <a:ea typeface="Calibri"/>
                <a:cs typeface="Times New Roman"/>
              </a:rPr>
              <a:t>conjointe</a:t>
            </a:r>
            <a:endParaRPr lang="fr-CA" sz="2400" dirty="0">
              <a:ea typeface="Calibri"/>
              <a:cs typeface="Times New Roman"/>
            </a:endParaRPr>
          </a:p>
          <a:p>
            <a:endParaRPr lang="fr-CA" dirty="0"/>
          </a:p>
        </p:txBody>
      </p:sp>
    </p:spTree>
    <p:extLst>
      <p:ext uri="{BB962C8B-B14F-4D97-AF65-F5344CB8AC3E}">
        <p14:creationId xmlns:p14="http://schemas.microsoft.com/office/powerpoint/2010/main" val="256314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2"/>
                </a:solidFill>
                <a:latin typeface="Times New Roman" panose="02020603050405020304" pitchFamily="18" charset="0"/>
                <a:cs typeface="Times New Roman" panose="02020603050405020304" pitchFamily="18" charset="0"/>
              </a:rPr>
              <a:t>Critères diagnostiques du TSA </a:t>
            </a:r>
          </a:p>
        </p:txBody>
      </p:sp>
      <p:sp>
        <p:nvSpPr>
          <p:cNvPr id="3" name="Espace réservé du contenu 2"/>
          <p:cNvSpPr>
            <a:spLocks noGrp="1"/>
          </p:cNvSpPr>
          <p:nvPr>
            <p:ph idx="1"/>
          </p:nvPr>
        </p:nvSpPr>
        <p:spPr/>
        <p:txBody>
          <a:bodyPr/>
          <a:lstStyle/>
          <a:p>
            <a:pPr marL="0" indent="0">
              <a:lnSpc>
                <a:spcPct val="115000"/>
              </a:lnSpc>
              <a:buNone/>
            </a:pPr>
            <a:r>
              <a:rPr lang="fr-CA" sz="2400" b="1" dirty="0" smtClean="0">
                <a:latin typeface="Times New Roman" panose="02020603050405020304" pitchFamily="18" charset="0"/>
                <a:ea typeface="Calibri"/>
                <a:cs typeface="Times New Roman" panose="02020603050405020304" pitchFamily="18" charset="0"/>
              </a:rPr>
              <a:t>1.3 Développement </a:t>
            </a:r>
            <a:r>
              <a:rPr lang="fr-CA" sz="2400" b="1" dirty="0">
                <a:latin typeface="Times New Roman" panose="02020603050405020304" pitchFamily="18" charset="0"/>
                <a:ea typeface="Calibri"/>
                <a:cs typeface="Times New Roman" panose="02020603050405020304" pitchFamily="18" charset="0"/>
              </a:rPr>
              <a:t>de la compréhension et </a:t>
            </a:r>
            <a:r>
              <a:rPr lang="fr-CA" sz="2400" b="1" dirty="0" smtClean="0">
                <a:latin typeface="Times New Roman" panose="02020603050405020304" pitchFamily="18" charset="0"/>
                <a:ea typeface="Calibri"/>
                <a:cs typeface="Times New Roman" panose="02020603050405020304" pitchFamily="18" charset="0"/>
              </a:rPr>
              <a:t>maintien </a:t>
            </a:r>
          </a:p>
          <a:p>
            <a:pPr marL="0" indent="0">
              <a:lnSpc>
                <a:spcPct val="115000"/>
              </a:lnSpc>
              <a:buNone/>
            </a:pPr>
            <a:r>
              <a:rPr lang="fr-CA" sz="2400" b="1" dirty="0" smtClean="0">
                <a:latin typeface="Times New Roman" panose="02020603050405020304" pitchFamily="18" charset="0"/>
                <a:ea typeface="Calibri"/>
                <a:cs typeface="Times New Roman" panose="02020603050405020304" pitchFamily="18" charset="0"/>
              </a:rPr>
              <a:t>       des relations sociales</a:t>
            </a:r>
          </a:p>
          <a:p>
            <a:pPr marL="0" indent="0">
              <a:lnSpc>
                <a:spcPct val="115000"/>
              </a:lnSpc>
              <a:buNone/>
            </a:pPr>
            <a:endParaRPr lang="fr-CA" sz="2400" b="1" dirty="0" smtClean="0">
              <a:latin typeface="Times New Roman" panose="02020603050405020304" pitchFamily="18" charset="0"/>
              <a:ea typeface="Calibri"/>
              <a:cs typeface="Times New Roman" panose="02020603050405020304" pitchFamily="18" charset="0"/>
            </a:endParaRPr>
          </a:p>
          <a:p>
            <a:pPr>
              <a:lnSpc>
                <a:spcPct val="115000"/>
              </a:lnSpc>
              <a:buClr>
                <a:srgbClr val="00AEC7"/>
              </a:buClr>
            </a:pPr>
            <a:r>
              <a:rPr lang="fr-CA" sz="2400" dirty="0">
                <a:solidFill>
                  <a:srgbClr val="2D2926"/>
                </a:solidFill>
                <a:latin typeface="Times New Roman"/>
                <a:ea typeface="Calibri"/>
                <a:cs typeface="Times New Roman"/>
              </a:rPr>
              <a:t>Comportement inapproprié en fonction du contexte </a:t>
            </a:r>
            <a:r>
              <a:rPr lang="fr-CA" sz="2400" dirty="0" smtClean="0">
                <a:solidFill>
                  <a:srgbClr val="2D2926"/>
                </a:solidFill>
                <a:latin typeface="Times New Roman"/>
                <a:ea typeface="Calibri"/>
                <a:cs typeface="Times New Roman"/>
              </a:rPr>
              <a:t>social.</a:t>
            </a:r>
            <a:endParaRPr lang="fr-CA" sz="2400" dirty="0">
              <a:solidFill>
                <a:srgbClr val="2D2926"/>
              </a:solidFill>
              <a:latin typeface="Times New Roman"/>
              <a:ea typeface="Calibri"/>
              <a:cs typeface="Times New Roman"/>
            </a:endParaRPr>
          </a:p>
          <a:p>
            <a:pPr>
              <a:lnSpc>
                <a:spcPct val="115000"/>
              </a:lnSpc>
            </a:pPr>
            <a:r>
              <a:rPr lang="fr-CA" sz="2400" dirty="0" smtClean="0">
                <a:latin typeface="Times New Roman"/>
                <a:ea typeface="Calibri"/>
                <a:cs typeface="Times New Roman"/>
              </a:rPr>
              <a:t>Absence </a:t>
            </a:r>
            <a:r>
              <a:rPr lang="fr-CA" sz="2400" dirty="0">
                <a:latin typeface="Times New Roman"/>
                <a:ea typeface="Calibri"/>
                <a:cs typeface="Times New Roman"/>
              </a:rPr>
              <a:t>de jeux </a:t>
            </a:r>
            <a:r>
              <a:rPr lang="fr-CA" sz="2400" dirty="0" smtClean="0">
                <a:latin typeface="Times New Roman"/>
                <a:ea typeface="Calibri"/>
                <a:cs typeface="Times New Roman"/>
              </a:rPr>
              <a:t>symboliques.</a:t>
            </a:r>
            <a:endParaRPr lang="fr-CA" sz="2400" dirty="0">
              <a:ea typeface="Calibri"/>
              <a:cs typeface="Times New Roman"/>
            </a:endParaRPr>
          </a:p>
          <a:p>
            <a:pPr>
              <a:lnSpc>
                <a:spcPct val="115000"/>
              </a:lnSpc>
              <a:spcAft>
                <a:spcPts val="1000"/>
              </a:spcAft>
            </a:pPr>
            <a:r>
              <a:rPr lang="fr-CA" sz="2400" dirty="0">
                <a:latin typeface="Times New Roman"/>
                <a:ea typeface="Calibri"/>
                <a:cs typeface="Times New Roman"/>
              </a:rPr>
              <a:t>Absence d’intérêt pour les </a:t>
            </a:r>
            <a:r>
              <a:rPr lang="fr-CA" sz="2400" dirty="0" smtClean="0">
                <a:latin typeface="Times New Roman"/>
                <a:ea typeface="Calibri"/>
                <a:cs typeface="Times New Roman"/>
              </a:rPr>
              <a:t>pairs.</a:t>
            </a:r>
            <a:endParaRPr lang="fr-CA" sz="2400" dirty="0">
              <a:ea typeface="Calibri"/>
              <a:cs typeface="Times New Roman"/>
            </a:endParaRPr>
          </a:p>
          <a:p>
            <a:pPr marL="0" indent="0">
              <a:buNone/>
            </a:pPr>
            <a:r>
              <a:rPr lang="fr-CA" sz="2400" dirty="0">
                <a:latin typeface="Times New Roman"/>
                <a:ea typeface="Calibri"/>
              </a:rPr>
              <a:t>	</a:t>
            </a:r>
            <a:endParaRPr lang="fr-CA" sz="2400" dirty="0"/>
          </a:p>
        </p:txBody>
      </p:sp>
    </p:spTree>
    <p:extLst>
      <p:ext uri="{BB962C8B-B14F-4D97-AF65-F5344CB8AC3E}">
        <p14:creationId xmlns:p14="http://schemas.microsoft.com/office/powerpoint/2010/main" val="298804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2"/>
                </a:solidFill>
                <a:latin typeface="Times New Roman" panose="02020603050405020304" pitchFamily="18" charset="0"/>
                <a:cs typeface="Times New Roman" panose="02020603050405020304" pitchFamily="18" charset="0"/>
              </a:rPr>
              <a:t>Critères diagnostiques du TSA </a:t>
            </a:r>
          </a:p>
        </p:txBody>
      </p:sp>
      <p:sp>
        <p:nvSpPr>
          <p:cNvPr id="3" name="Espace réservé du contenu 2"/>
          <p:cNvSpPr>
            <a:spLocks noGrp="1"/>
          </p:cNvSpPr>
          <p:nvPr>
            <p:ph idx="1"/>
          </p:nvPr>
        </p:nvSpPr>
        <p:spPr>
          <a:xfrm>
            <a:off x="601861" y="1125537"/>
            <a:ext cx="8290619" cy="4811047"/>
          </a:xfrm>
        </p:spPr>
        <p:txBody>
          <a:bodyPr>
            <a:normAutofit fontScale="92500" lnSpcReduction="10000"/>
          </a:bodyPr>
          <a:lstStyle/>
          <a:p>
            <a:pPr marL="0" indent="0">
              <a:lnSpc>
                <a:spcPct val="115000"/>
              </a:lnSpc>
              <a:buNone/>
            </a:pPr>
            <a:r>
              <a:rPr lang="fr-CA" sz="3000" b="1" dirty="0" smtClean="0">
                <a:latin typeface="Times New Roman"/>
                <a:ea typeface="Calibri"/>
                <a:cs typeface="Times New Roman"/>
              </a:rPr>
              <a:t>2. </a:t>
            </a:r>
            <a:r>
              <a:rPr lang="fr-CA" sz="3000" b="1" dirty="0" smtClean="0">
                <a:latin typeface="Times New Roman" panose="02020603050405020304" pitchFamily="18" charset="0"/>
                <a:ea typeface="Calibri"/>
                <a:cs typeface="Times New Roman" panose="02020603050405020304" pitchFamily="18" charset="0"/>
              </a:rPr>
              <a:t>Comportements </a:t>
            </a:r>
            <a:r>
              <a:rPr lang="fr-CA" sz="3000" b="1" dirty="0">
                <a:latin typeface="Times New Roman" panose="02020603050405020304" pitchFamily="18" charset="0"/>
                <a:ea typeface="Calibri"/>
                <a:cs typeface="Times New Roman" panose="02020603050405020304" pitchFamily="18" charset="0"/>
              </a:rPr>
              <a:t>Intérêts ou activités </a:t>
            </a:r>
            <a:r>
              <a:rPr lang="fr-CA" sz="3000" b="1" dirty="0" smtClean="0">
                <a:latin typeface="Times New Roman" panose="02020603050405020304" pitchFamily="18" charset="0"/>
                <a:ea typeface="Calibri"/>
                <a:cs typeface="Times New Roman" panose="02020603050405020304" pitchFamily="18" charset="0"/>
              </a:rPr>
              <a:t>restreints </a:t>
            </a:r>
          </a:p>
          <a:p>
            <a:pPr marL="0" indent="0">
              <a:lnSpc>
                <a:spcPct val="115000"/>
              </a:lnSpc>
              <a:buNone/>
            </a:pPr>
            <a:r>
              <a:rPr lang="fr-CA" sz="3000" b="1" dirty="0">
                <a:latin typeface="Times New Roman" panose="02020603050405020304" pitchFamily="18" charset="0"/>
                <a:ea typeface="Calibri"/>
                <a:cs typeface="Times New Roman" panose="02020603050405020304" pitchFamily="18" charset="0"/>
              </a:rPr>
              <a:t> </a:t>
            </a:r>
            <a:r>
              <a:rPr lang="fr-CA" sz="3000" b="1" dirty="0" smtClean="0">
                <a:latin typeface="Times New Roman" panose="02020603050405020304" pitchFamily="18" charset="0"/>
                <a:ea typeface="Calibri"/>
                <a:cs typeface="Times New Roman" panose="02020603050405020304" pitchFamily="18" charset="0"/>
              </a:rPr>
              <a:t>   ou  répétitifs</a:t>
            </a:r>
            <a:endParaRPr lang="fr-CA" sz="3000" dirty="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fr-CA" dirty="0">
                <a:latin typeface="Times New Roman"/>
                <a:ea typeface="Calibri"/>
                <a:cs typeface="Times New Roman"/>
              </a:rPr>
              <a:t> </a:t>
            </a:r>
            <a:r>
              <a:rPr lang="fr-CA" sz="2600" b="1" dirty="0">
                <a:latin typeface="Times New Roman"/>
                <a:ea typeface="Calibri"/>
                <a:cs typeface="Times New Roman"/>
              </a:rPr>
              <a:t>2.1 Mouvements stéréotypés</a:t>
            </a:r>
            <a:endParaRPr lang="fr-CA" sz="2600" b="1" dirty="0">
              <a:ea typeface="Calibri"/>
              <a:cs typeface="Times New Roman"/>
            </a:endParaRPr>
          </a:p>
          <a:p>
            <a:pPr>
              <a:lnSpc>
                <a:spcPct val="115000"/>
              </a:lnSpc>
            </a:pPr>
            <a:r>
              <a:rPr lang="fr-CA" sz="2600" dirty="0">
                <a:latin typeface="Times New Roman"/>
                <a:ea typeface="Calibri"/>
                <a:cs typeface="Times New Roman"/>
              </a:rPr>
              <a:t> </a:t>
            </a:r>
            <a:r>
              <a:rPr lang="fr-CA" sz="2600" dirty="0" err="1">
                <a:latin typeface="Times New Roman" panose="02020603050405020304" pitchFamily="18" charset="0"/>
                <a:ea typeface="Calibri"/>
                <a:cs typeface="Times New Roman" panose="02020603050405020304" pitchFamily="18" charset="0"/>
              </a:rPr>
              <a:t>Flapping</a:t>
            </a:r>
            <a:r>
              <a:rPr lang="fr-CA" sz="2600" dirty="0">
                <a:latin typeface="Times New Roman" panose="02020603050405020304" pitchFamily="18" charset="0"/>
                <a:ea typeface="Calibri"/>
                <a:cs typeface="Times New Roman" panose="02020603050405020304" pitchFamily="18" charset="0"/>
              </a:rPr>
              <a:t>, </a:t>
            </a:r>
            <a:r>
              <a:rPr lang="fr-CA" sz="2600" dirty="0" err="1">
                <a:latin typeface="Times New Roman" panose="02020603050405020304" pitchFamily="18" charset="0"/>
                <a:ea typeface="Calibri"/>
                <a:cs typeface="Times New Roman" panose="02020603050405020304" pitchFamily="18" charset="0"/>
              </a:rPr>
              <a:t>rocking</a:t>
            </a:r>
            <a:r>
              <a:rPr lang="fr-CA" sz="2600" dirty="0">
                <a:latin typeface="Times New Roman" panose="02020603050405020304" pitchFamily="18" charset="0"/>
                <a:ea typeface="Calibri"/>
                <a:cs typeface="Times New Roman" panose="02020603050405020304" pitchFamily="18" charset="0"/>
              </a:rPr>
              <a:t> et </a:t>
            </a:r>
            <a:r>
              <a:rPr lang="fr-CA" sz="2600" dirty="0" smtClean="0">
                <a:latin typeface="Times New Roman" panose="02020603050405020304" pitchFamily="18" charset="0"/>
                <a:ea typeface="Calibri"/>
                <a:cs typeface="Times New Roman" panose="02020603050405020304" pitchFamily="18" charset="0"/>
              </a:rPr>
              <a:t>écholalie.</a:t>
            </a:r>
            <a:endParaRPr lang="fr-CA" sz="2600" dirty="0">
              <a:latin typeface="Times New Roman" panose="02020603050405020304" pitchFamily="18" charset="0"/>
              <a:ea typeface="Calibri"/>
              <a:cs typeface="Times New Roman" panose="02020603050405020304" pitchFamily="18" charset="0"/>
            </a:endParaRPr>
          </a:p>
          <a:p>
            <a:pPr>
              <a:lnSpc>
                <a:spcPct val="115000"/>
              </a:lnSpc>
            </a:pPr>
            <a:r>
              <a:rPr lang="fr-CA" sz="2600" dirty="0">
                <a:latin typeface="Times New Roman" panose="02020603050405020304" pitchFamily="18" charset="0"/>
                <a:ea typeface="Calibri"/>
                <a:cs typeface="Times New Roman" panose="02020603050405020304" pitchFamily="18" charset="0"/>
              </a:rPr>
              <a:t>Autostimulation avec des objets ou avec des parties de son </a:t>
            </a:r>
            <a:r>
              <a:rPr lang="fr-CA" sz="2600" dirty="0" smtClean="0">
                <a:latin typeface="Times New Roman" panose="02020603050405020304" pitchFamily="18" charset="0"/>
                <a:ea typeface="Calibri"/>
                <a:cs typeface="Times New Roman" panose="02020603050405020304" pitchFamily="18" charset="0"/>
              </a:rPr>
              <a:t>corps.</a:t>
            </a:r>
            <a:endParaRPr lang="fr-CA" sz="2600" dirty="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fr-CA" sz="2600" dirty="0">
                <a:latin typeface="Times New Roman" panose="02020603050405020304" pitchFamily="18" charset="0"/>
                <a:ea typeface="Calibri"/>
                <a:cs typeface="Times New Roman" panose="02020603050405020304" pitchFamily="18" charset="0"/>
              </a:rPr>
              <a:t> </a:t>
            </a:r>
            <a:r>
              <a:rPr lang="fr-CA" sz="2600" b="1" dirty="0">
                <a:latin typeface="Times New Roman" panose="02020603050405020304" pitchFamily="18" charset="0"/>
                <a:ea typeface="Calibri"/>
                <a:cs typeface="Times New Roman" panose="02020603050405020304" pitchFamily="18" charset="0"/>
              </a:rPr>
              <a:t>2.2 Routines et rituels</a:t>
            </a:r>
          </a:p>
          <a:p>
            <a:pPr>
              <a:lnSpc>
                <a:spcPct val="115000"/>
              </a:lnSpc>
            </a:pPr>
            <a:r>
              <a:rPr lang="fr-CA" sz="2600" dirty="0">
                <a:latin typeface="Times New Roman" panose="02020603050405020304" pitchFamily="18" charset="0"/>
                <a:ea typeface="Calibri"/>
                <a:cs typeface="Times New Roman" panose="02020603050405020304" pitchFamily="18" charset="0"/>
              </a:rPr>
              <a:t>Réagit de façon démesurée aux changements</a:t>
            </a:r>
          </a:p>
          <a:p>
            <a:pPr>
              <a:lnSpc>
                <a:spcPct val="115000"/>
              </a:lnSpc>
            </a:pPr>
            <a:r>
              <a:rPr lang="fr-CA" sz="2600" dirty="0">
                <a:latin typeface="Times New Roman" panose="02020603050405020304" pitchFamily="18" charset="0"/>
                <a:ea typeface="Calibri"/>
                <a:cs typeface="Times New Roman" panose="02020603050405020304" pitchFamily="18" charset="0"/>
              </a:rPr>
              <a:t>Difficulté à gérer les transitions</a:t>
            </a:r>
          </a:p>
          <a:p>
            <a:pPr>
              <a:lnSpc>
                <a:spcPct val="115000"/>
              </a:lnSpc>
            </a:pPr>
            <a:r>
              <a:rPr lang="fr-CA" sz="2600" dirty="0">
                <a:latin typeface="Times New Roman" panose="02020603050405020304" pitchFamily="18" charset="0"/>
                <a:ea typeface="Calibri"/>
                <a:cs typeface="Times New Roman" panose="02020603050405020304" pitchFamily="18" charset="0"/>
              </a:rPr>
              <a:t>Rigidité cognitive</a:t>
            </a:r>
          </a:p>
          <a:p>
            <a:pPr>
              <a:lnSpc>
                <a:spcPct val="115000"/>
              </a:lnSpc>
              <a:spcAft>
                <a:spcPts val="1000"/>
              </a:spcAft>
            </a:pPr>
            <a:r>
              <a:rPr lang="fr-CA" sz="2600" dirty="0">
                <a:latin typeface="Times New Roman" panose="02020603050405020304" pitchFamily="18" charset="0"/>
                <a:ea typeface="Calibri"/>
                <a:cs typeface="Times New Roman" panose="02020603050405020304" pitchFamily="18" charset="0"/>
              </a:rPr>
              <a:t>Rigidité alimentaire</a:t>
            </a:r>
          </a:p>
          <a:p>
            <a:endParaRPr lang="fr-CA" dirty="0"/>
          </a:p>
        </p:txBody>
      </p:sp>
    </p:spTree>
    <p:extLst>
      <p:ext uri="{BB962C8B-B14F-4D97-AF65-F5344CB8AC3E}">
        <p14:creationId xmlns:p14="http://schemas.microsoft.com/office/powerpoint/2010/main" val="157513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2"/>
                </a:solidFill>
                <a:latin typeface="Times New Roman" panose="02020603050405020304" pitchFamily="18" charset="0"/>
                <a:cs typeface="Times New Roman" panose="02020603050405020304" pitchFamily="18" charset="0"/>
              </a:rPr>
              <a:t>Critères diagnostiques du TSA </a:t>
            </a:r>
          </a:p>
        </p:txBody>
      </p:sp>
      <p:sp>
        <p:nvSpPr>
          <p:cNvPr id="3" name="Espace réservé du contenu 2"/>
          <p:cNvSpPr>
            <a:spLocks noGrp="1"/>
          </p:cNvSpPr>
          <p:nvPr>
            <p:ph idx="1"/>
          </p:nvPr>
        </p:nvSpPr>
        <p:spPr/>
        <p:txBody>
          <a:bodyPr/>
          <a:lstStyle/>
          <a:p>
            <a:pPr marL="0" indent="0">
              <a:lnSpc>
                <a:spcPct val="115000"/>
              </a:lnSpc>
              <a:spcAft>
                <a:spcPts val="0"/>
              </a:spcAft>
              <a:buNone/>
            </a:pPr>
            <a:endParaRPr lang="fr-CA" sz="2400" b="1" dirty="0" smtClean="0">
              <a:latin typeface="Times New Roman"/>
              <a:ea typeface="Calibri"/>
              <a:cs typeface="Times New Roman"/>
            </a:endParaRPr>
          </a:p>
          <a:p>
            <a:pPr marL="0" indent="0">
              <a:lnSpc>
                <a:spcPct val="115000"/>
              </a:lnSpc>
              <a:spcAft>
                <a:spcPts val="0"/>
              </a:spcAft>
              <a:buNone/>
            </a:pPr>
            <a:r>
              <a:rPr lang="fr-CA" sz="2400" b="1" dirty="0" smtClean="0">
                <a:latin typeface="Times New Roman"/>
                <a:ea typeface="Calibri"/>
                <a:cs typeface="Times New Roman"/>
              </a:rPr>
              <a:t>2. 3 </a:t>
            </a:r>
            <a:r>
              <a:rPr lang="fr-CA" sz="2400" b="1" dirty="0">
                <a:latin typeface="Times New Roman"/>
                <a:ea typeface="Calibri"/>
                <a:cs typeface="Times New Roman"/>
              </a:rPr>
              <a:t>Intérêts restreints</a:t>
            </a:r>
            <a:endParaRPr lang="fr-CA" sz="2400" b="1" dirty="0">
              <a:ea typeface="Calibri"/>
              <a:cs typeface="Times New Roman"/>
            </a:endParaRPr>
          </a:p>
          <a:p>
            <a:pPr>
              <a:lnSpc>
                <a:spcPct val="115000"/>
              </a:lnSpc>
            </a:pPr>
            <a:r>
              <a:rPr lang="fr-CA" sz="2400" dirty="0">
                <a:latin typeface="Times New Roman" panose="02020603050405020304" pitchFamily="18" charset="0"/>
                <a:ea typeface="Calibri"/>
                <a:cs typeface="Times New Roman" panose="02020603050405020304" pitchFamily="18" charset="0"/>
              </a:rPr>
              <a:t>Persévération face à certains intérêts ou objets</a:t>
            </a:r>
          </a:p>
          <a:p>
            <a:pPr>
              <a:lnSpc>
                <a:spcPct val="115000"/>
              </a:lnSpc>
            </a:pPr>
            <a:r>
              <a:rPr lang="fr-CA" sz="2400" dirty="0">
                <a:latin typeface="Times New Roman" panose="02020603050405020304" pitchFamily="18" charset="0"/>
                <a:ea typeface="Calibri"/>
                <a:cs typeface="Times New Roman" panose="02020603050405020304" pitchFamily="18" charset="0"/>
              </a:rPr>
              <a:t>Talent </a:t>
            </a:r>
            <a:r>
              <a:rPr lang="fr-CA" sz="2400" dirty="0" smtClean="0">
                <a:latin typeface="Times New Roman" panose="02020603050405020304" pitchFamily="18" charset="0"/>
                <a:ea typeface="Calibri"/>
                <a:cs typeface="Times New Roman" panose="02020603050405020304" pitchFamily="18" charset="0"/>
              </a:rPr>
              <a:t>particulier</a:t>
            </a:r>
          </a:p>
          <a:p>
            <a:pPr>
              <a:lnSpc>
                <a:spcPct val="115000"/>
              </a:lnSpc>
            </a:pPr>
            <a:endParaRPr lang="fr-CA" sz="2400" dirty="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fr-CA" sz="2400" dirty="0">
                <a:latin typeface="Times New Roman" panose="02020603050405020304" pitchFamily="18" charset="0"/>
                <a:ea typeface="Calibri"/>
                <a:cs typeface="Times New Roman" panose="02020603050405020304" pitchFamily="18" charset="0"/>
              </a:rPr>
              <a:t> </a:t>
            </a:r>
            <a:r>
              <a:rPr lang="fr-CA" sz="2400" b="1" dirty="0">
                <a:latin typeface="Times New Roman" panose="02020603050405020304" pitchFamily="18" charset="0"/>
                <a:ea typeface="Calibri"/>
                <a:cs typeface="Times New Roman" panose="02020603050405020304" pitchFamily="18" charset="0"/>
              </a:rPr>
              <a:t>2</a:t>
            </a:r>
            <a:r>
              <a:rPr lang="fr-CA" sz="2400" b="1" dirty="0" smtClean="0">
                <a:latin typeface="Times New Roman" panose="02020603050405020304" pitchFamily="18" charset="0"/>
                <a:ea typeface="Calibri"/>
                <a:cs typeface="Times New Roman" panose="02020603050405020304" pitchFamily="18" charset="0"/>
              </a:rPr>
              <a:t>. 4 </a:t>
            </a:r>
            <a:r>
              <a:rPr lang="fr-CA" sz="2400" b="1" dirty="0">
                <a:latin typeface="Times New Roman" panose="02020603050405020304" pitchFamily="18" charset="0"/>
                <a:ea typeface="Calibri"/>
                <a:cs typeface="Times New Roman" panose="02020603050405020304" pitchFamily="18" charset="0"/>
              </a:rPr>
              <a:t>Hyper ou Hypo réactivité aux stimuli sensoriels</a:t>
            </a:r>
          </a:p>
          <a:p>
            <a:pPr>
              <a:lnSpc>
                <a:spcPct val="115000"/>
              </a:lnSpc>
              <a:spcAft>
                <a:spcPts val="1000"/>
              </a:spcAft>
            </a:pPr>
            <a:r>
              <a:rPr lang="fr-CA" sz="2400" dirty="0">
                <a:latin typeface="Times New Roman" panose="02020603050405020304" pitchFamily="18" charset="0"/>
                <a:ea typeface="Calibri"/>
                <a:cs typeface="Times New Roman" panose="02020603050405020304" pitchFamily="18" charset="0"/>
              </a:rPr>
              <a:t>Intolérant ou indifférent à : la douleur, température, bruit, texture, lumière, senteur</a:t>
            </a:r>
          </a:p>
          <a:p>
            <a:endParaRPr lang="fr-CA" dirty="0"/>
          </a:p>
        </p:txBody>
      </p:sp>
    </p:spTree>
    <p:extLst>
      <p:ext uri="{BB962C8B-B14F-4D97-AF65-F5344CB8AC3E}">
        <p14:creationId xmlns:p14="http://schemas.microsoft.com/office/powerpoint/2010/main" val="322541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2"/>
                </a:solidFill>
                <a:latin typeface="Times New Roman" panose="02020603050405020304" pitchFamily="18" charset="0"/>
                <a:cs typeface="Times New Roman" panose="02020603050405020304" pitchFamily="18" charset="0"/>
              </a:rPr>
              <a:t>Critères diagnostiques du TSA </a:t>
            </a:r>
          </a:p>
        </p:txBody>
      </p:sp>
      <p:sp>
        <p:nvSpPr>
          <p:cNvPr id="3" name="Espace réservé du contenu 2"/>
          <p:cNvSpPr>
            <a:spLocks noGrp="1"/>
          </p:cNvSpPr>
          <p:nvPr>
            <p:ph idx="1"/>
          </p:nvPr>
        </p:nvSpPr>
        <p:spPr/>
        <p:txBody>
          <a:bodyPr>
            <a:normAutofit fontScale="92500" lnSpcReduction="10000"/>
          </a:bodyPr>
          <a:lstStyle/>
          <a:p>
            <a:pPr marL="0" indent="0">
              <a:lnSpc>
                <a:spcPct val="115000"/>
              </a:lnSpc>
              <a:buNone/>
            </a:pPr>
            <a:r>
              <a:rPr lang="fr-CA" b="1" dirty="0" smtClean="0">
                <a:latin typeface="Times New Roman"/>
                <a:ea typeface="Calibri"/>
                <a:cs typeface="Times New Roman"/>
              </a:rPr>
              <a:t> </a:t>
            </a:r>
          </a:p>
          <a:p>
            <a:pPr marL="0" indent="0">
              <a:lnSpc>
                <a:spcPct val="115000"/>
              </a:lnSpc>
              <a:buNone/>
            </a:pPr>
            <a:r>
              <a:rPr lang="fr-CA" sz="2600" b="1" dirty="0" smtClean="0">
                <a:latin typeface="Times New Roman"/>
                <a:ea typeface="Calibri"/>
                <a:cs typeface="Times New Roman"/>
              </a:rPr>
              <a:t>3. </a:t>
            </a:r>
            <a:r>
              <a:rPr lang="fr-CA" sz="2600" b="1" dirty="0" smtClean="0">
                <a:latin typeface="Times New Roman" panose="02020603050405020304" pitchFamily="18" charset="0"/>
                <a:ea typeface="Calibri"/>
                <a:cs typeface="Times New Roman" panose="02020603050405020304" pitchFamily="18" charset="0"/>
              </a:rPr>
              <a:t>Symptômes </a:t>
            </a:r>
            <a:r>
              <a:rPr lang="fr-CA" sz="2600" b="1" dirty="0">
                <a:latin typeface="Times New Roman" panose="02020603050405020304" pitchFamily="18" charset="0"/>
                <a:ea typeface="Calibri"/>
                <a:cs typeface="Times New Roman" panose="02020603050405020304" pitchFamily="18" charset="0"/>
              </a:rPr>
              <a:t>présents depuis la petite enfance</a:t>
            </a:r>
            <a:endParaRPr lang="fr-CA" sz="2600" dirty="0">
              <a:latin typeface="Times New Roman" panose="02020603050405020304" pitchFamily="18" charset="0"/>
              <a:ea typeface="Calibri"/>
              <a:cs typeface="Times New Roman" panose="02020603050405020304" pitchFamily="18" charset="0"/>
            </a:endParaRPr>
          </a:p>
          <a:p>
            <a:pPr marL="0" indent="0">
              <a:lnSpc>
                <a:spcPct val="115000"/>
              </a:lnSpc>
              <a:spcAft>
                <a:spcPts val="0"/>
              </a:spcAft>
              <a:buNone/>
            </a:pPr>
            <a:r>
              <a:rPr lang="fr-CA" sz="2600" dirty="0">
                <a:latin typeface="Times New Roman" panose="02020603050405020304" pitchFamily="18" charset="0"/>
                <a:ea typeface="Calibri"/>
                <a:cs typeface="Times New Roman" panose="02020603050405020304" pitchFamily="18" charset="0"/>
              </a:rPr>
              <a:t> </a:t>
            </a:r>
          </a:p>
          <a:p>
            <a:pPr marL="0" indent="0">
              <a:lnSpc>
                <a:spcPct val="115000"/>
              </a:lnSpc>
              <a:buNone/>
            </a:pPr>
            <a:r>
              <a:rPr lang="fr-CA" sz="2600" b="1" dirty="0" smtClean="0">
                <a:latin typeface="Times New Roman" panose="02020603050405020304" pitchFamily="18" charset="0"/>
                <a:ea typeface="Calibri"/>
                <a:cs typeface="Times New Roman" panose="02020603050405020304" pitchFamily="18" charset="0"/>
              </a:rPr>
              <a:t>4. Les </a:t>
            </a:r>
            <a:r>
              <a:rPr lang="fr-CA" sz="2600" b="1" dirty="0">
                <a:latin typeface="Times New Roman" panose="02020603050405020304" pitchFamily="18" charset="0"/>
                <a:ea typeface="Calibri"/>
                <a:cs typeface="Times New Roman" panose="02020603050405020304" pitchFamily="18" charset="0"/>
              </a:rPr>
              <a:t>symptômes nuisent au fonctionnement </a:t>
            </a:r>
            <a:r>
              <a:rPr lang="fr-CA" sz="2600" b="1" dirty="0" smtClean="0">
                <a:latin typeface="Times New Roman" panose="02020603050405020304" pitchFamily="18" charset="0"/>
                <a:ea typeface="Calibri"/>
                <a:cs typeface="Times New Roman" panose="02020603050405020304" pitchFamily="18" charset="0"/>
              </a:rPr>
              <a:t>dans</a:t>
            </a:r>
          </a:p>
          <a:p>
            <a:pPr marL="0" indent="0">
              <a:lnSpc>
                <a:spcPct val="115000"/>
              </a:lnSpc>
              <a:buNone/>
            </a:pPr>
            <a:r>
              <a:rPr lang="fr-CA" sz="2600" b="1" dirty="0">
                <a:latin typeface="Times New Roman" panose="02020603050405020304" pitchFamily="18" charset="0"/>
                <a:ea typeface="Calibri"/>
                <a:cs typeface="Times New Roman" panose="02020603050405020304" pitchFamily="18" charset="0"/>
              </a:rPr>
              <a:t> </a:t>
            </a:r>
            <a:r>
              <a:rPr lang="fr-CA" sz="2600" b="1" dirty="0" smtClean="0">
                <a:latin typeface="Times New Roman" panose="02020603050405020304" pitchFamily="18" charset="0"/>
                <a:ea typeface="Calibri"/>
                <a:cs typeface="Times New Roman" panose="02020603050405020304" pitchFamily="18" charset="0"/>
              </a:rPr>
              <a:t>   les </a:t>
            </a:r>
            <a:r>
              <a:rPr lang="fr-CA" sz="2600" b="1" dirty="0">
                <a:latin typeface="Times New Roman" panose="02020603050405020304" pitchFamily="18" charset="0"/>
                <a:ea typeface="Calibri"/>
                <a:cs typeface="Times New Roman" panose="02020603050405020304" pitchFamily="18" charset="0"/>
              </a:rPr>
              <a:t>sphères sociale et occupationnelle</a:t>
            </a:r>
            <a:endParaRPr lang="fr-CA" sz="2600" dirty="0">
              <a:latin typeface="Times New Roman" panose="02020603050405020304" pitchFamily="18" charset="0"/>
              <a:ea typeface="Calibri"/>
              <a:cs typeface="Times New Roman" panose="02020603050405020304" pitchFamily="18" charset="0"/>
            </a:endParaRPr>
          </a:p>
          <a:p>
            <a:pPr marL="114300" indent="0">
              <a:lnSpc>
                <a:spcPct val="115000"/>
              </a:lnSpc>
              <a:spcAft>
                <a:spcPts val="0"/>
              </a:spcAft>
              <a:buNone/>
            </a:pPr>
            <a:r>
              <a:rPr lang="fr-CA" sz="2600" dirty="0">
                <a:latin typeface="Times New Roman" panose="02020603050405020304" pitchFamily="18" charset="0"/>
                <a:ea typeface="Calibri"/>
                <a:cs typeface="Times New Roman" panose="02020603050405020304" pitchFamily="18" charset="0"/>
              </a:rPr>
              <a:t> </a:t>
            </a:r>
          </a:p>
          <a:p>
            <a:pPr marL="0" indent="0">
              <a:lnSpc>
                <a:spcPct val="115000"/>
              </a:lnSpc>
              <a:buNone/>
            </a:pPr>
            <a:r>
              <a:rPr lang="fr-CA" sz="2600" b="1" dirty="0" smtClean="0">
                <a:latin typeface="Times New Roman" panose="02020603050405020304" pitchFamily="18" charset="0"/>
                <a:ea typeface="Calibri"/>
                <a:cs typeface="Times New Roman" panose="02020603050405020304" pitchFamily="18" charset="0"/>
              </a:rPr>
              <a:t>5. Les </a:t>
            </a:r>
            <a:r>
              <a:rPr lang="fr-CA" sz="2600" b="1" dirty="0">
                <a:latin typeface="Times New Roman" panose="02020603050405020304" pitchFamily="18" charset="0"/>
                <a:ea typeface="Calibri"/>
                <a:cs typeface="Times New Roman" panose="02020603050405020304" pitchFamily="18" charset="0"/>
              </a:rPr>
              <a:t>symptômes ne peuvent être expliqué par </a:t>
            </a:r>
            <a:r>
              <a:rPr lang="fr-CA" sz="2600" b="1" dirty="0" smtClean="0">
                <a:latin typeface="Times New Roman" panose="02020603050405020304" pitchFamily="18" charset="0"/>
                <a:ea typeface="Calibri"/>
                <a:cs typeface="Times New Roman" panose="02020603050405020304" pitchFamily="18" charset="0"/>
              </a:rPr>
              <a:t>la</a:t>
            </a:r>
          </a:p>
          <a:p>
            <a:pPr marL="0" indent="0">
              <a:lnSpc>
                <a:spcPct val="115000"/>
              </a:lnSpc>
              <a:buNone/>
            </a:pPr>
            <a:r>
              <a:rPr lang="fr-CA" sz="2600" b="1" dirty="0">
                <a:latin typeface="Times New Roman" panose="02020603050405020304" pitchFamily="18" charset="0"/>
                <a:ea typeface="Calibri"/>
                <a:cs typeface="Times New Roman" panose="02020603050405020304" pitchFamily="18" charset="0"/>
              </a:rPr>
              <a:t> </a:t>
            </a:r>
            <a:r>
              <a:rPr lang="fr-CA" sz="2600" b="1" dirty="0" smtClean="0">
                <a:latin typeface="Times New Roman" panose="02020603050405020304" pitchFamily="18" charset="0"/>
                <a:ea typeface="Calibri"/>
                <a:cs typeface="Times New Roman" panose="02020603050405020304" pitchFamily="18" charset="0"/>
              </a:rPr>
              <a:t>   DI </a:t>
            </a:r>
            <a:r>
              <a:rPr lang="fr-CA" sz="2600" b="1" dirty="0">
                <a:latin typeface="Times New Roman" panose="02020603050405020304" pitchFamily="18" charset="0"/>
                <a:ea typeface="Calibri"/>
                <a:cs typeface="Times New Roman" panose="02020603050405020304" pitchFamily="18" charset="0"/>
              </a:rPr>
              <a:t>ou retard de développement global. </a:t>
            </a:r>
            <a:endParaRPr lang="fr-CA" sz="2600" b="1" dirty="0" smtClean="0">
              <a:latin typeface="Times New Roman" panose="02020603050405020304" pitchFamily="18" charset="0"/>
              <a:ea typeface="Calibri"/>
              <a:cs typeface="Times New Roman" panose="02020603050405020304" pitchFamily="18" charset="0"/>
            </a:endParaRPr>
          </a:p>
          <a:p>
            <a:pPr marL="0" indent="0">
              <a:lnSpc>
                <a:spcPct val="115000"/>
              </a:lnSpc>
              <a:buNone/>
            </a:pPr>
            <a:r>
              <a:rPr lang="fr-CA" sz="2600" b="1" dirty="0">
                <a:latin typeface="Times New Roman" panose="02020603050405020304" pitchFamily="18" charset="0"/>
                <a:ea typeface="Calibri"/>
                <a:cs typeface="Times New Roman" panose="02020603050405020304" pitchFamily="18" charset="0"/>
              </a:rPr>
              <a:t> </a:t>
            </a:r>
            <a:r>
              <a:rPr lang="fr-CA" sz="2600" b="1" dirty="0" smtClean="0">
                <a:latin typeface="Times New Roman" panose="02020603050405020304" pitchFamily="18" charset="0"/>
                <a:ea typeface="Calibri"/>
                <a:cs typeface="Times New Roman" panose="02020603050405020304" pitchFamily="18" charset="0"/>
              </a:rPr>
              <a:t>   Souvent présence </a:t>
            </a:r>
            <a:r>
              <a:rPr lang="fr-CA" sz="2600" b="1" dirty="0">
                <a:latin typeface="Times New Roman" panose="02020603050405020304" pitchFamily="18" charset="0"/>
                <a:ea typeface="Calibri"/>
                <a:cs typeface="Times New Roman" panose="02020603050405020304" pitchFamily="18" charset="0"/>
              </a:rPr>
              <a:t>de comorbidité entre la DI et </a:t>
            </a:r>
            <a:r>
              <a:rPr lang="fr-CA" sz="2600" b="1" dirty="0" smtClean="0">
                <a:latin typeface="Times New Roman" panose="02020603050405020304" pitchFamily="18" charset="0"/>
                <a:ea typeface="Calibri"/>
                <a:cs typeface="Times New Roman" panose="02020603050405020304" pitchFamily="18" charset="0"/>
              </a:rPr>
              <a:t>le</a:t>
            </a:r>
          </a:p>
          <a:p>
            <a:pPr marL="0" indent="0">
              <a:lnSpc>
                <a:spcPct val="115000"/>
              </a:lnSpc>
              <a:buNone/>
            </a:pPr>
            <a:r>
              <a:rPr lang="fr-CA" sz="2600" b="1" dirty="0">
                <a:latin typeface="Times New Roman" panose="02020603050405020304" pitchFamily="18" charset="0"/>
                <a:ea typeface="Calibri"/>
                <a:cs typeface="Times New Roman" panose="02020603050405020304" pitchFamily="18" charset="0"/>
              </a:rPr>
              <a:t> </a:t>
            </a:r>
            <a:r>
              <a:rPr lang="fr-CA" sz="2600" b="1" dirty="0" smtClean="0">
                <a:latin typeface="Times New Roman" panose="02020603050405020304" pitchFamily="18" charset="0"/>
                <a:ea typeface="Calibri"/>
                <a:cs typeface="Times New Roman" panose="02020603050405020304" pitchFamily="18" charset="0"/>
              </a:rPr>
              <a:t>   </a:t>
            </a:r>
            <a:r>
              <a:rPr lang="fr-CA" sz="2600" b="1" dirty="0">
                <a:latin typeface="Times New Roman" panose="02020603050405020304" pitchFamily="18" charset="0"/>
                <a:ea typeface="Calibri"/>
                <a:cs typeface="Times New Roman" panose="02020603050405020304" pitchFamily="18" charset="0"/>
              </a:rPr>
              <a:t>TSA</a:t>
            </a:r>
            <a:endParaRPr lang="fr-CA" sz="2600" dirty="0">
              <a:latin typeface="Times New Roman" panose="02020603050405020304" pitchFamily="18" charset="0"/>
              <a:ea typeface="Calibri"/>
              <a:cs typeface="Times New Roman" panose="02020603050405020304" pitchFamily="18" charset="0"/>
            </a:endParaRPr>
          </a:p>
          <a:p>
            <a:pPr marL="0" indent="0">
              <a:lnSpc>
                <a:spcPct val="115000"/>
              </a:lnSpc>
              <a:spcAft>
                <a:spcPts val="1000"/>
              </a:spcAft>
              <a:buNone/>
            </a:pPr>
            <a:r>
              <a:rPr lang="fr-CA" sz="2600" dirty="0">
                <a:latin typeface="Times New Roman" panose="02020603050405020304" pitchFamily="18" charset="0"/>
                <a:ea typeface="Calibri"/>
                <a:cs typeface="Times New Roman" panose="02020603050405020304" pitchFamily="18" charset="0"/>
              </a:rPr>
              <a:t> </a:t>
            </a:r>
          </a:p>
          <a:p>
            <a:endParaRPr lang="fr-CA" dirty="0"/>
          </a:p>
        </p:txBody>
      </p:sp>
    </p:spTree>
    <p:extLst>
      <p:ext uri="{BB962C8B-B14F-4D97-AF65-F5344CB8AC3E}">
        <p14:creationId xmlns:p14="http://schemas.microsoft.com/office/powerpoint/2010/main" val="101736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deleB (1)">
  <a:themeElements>
    <a:clrScheme name="couleurs CIUSSS Centre-Sud">
      <a:dk1>
        <a:srgbClr val="2D2926"/>
      </a:dk1>
      <a:lt1>
        <a:sysClr val="window" lastClr="FFFFFF"/>
      </a:lt1>
      <a:dk2>
        <a:srgbClr val="919D9D"/>
      </a:dk2>
      <a:lt2>
        <a:srgbClr val="FFFFFF"/>
      </a:lt2>
      <a:accent1>
        <a:srgbClr val="FF5C39"/>
      </a:accent1>
      <a:accent2>
        <a:srgbClr val="F8951D"/>
      </a:accent2>
      <a:accent3>
        <a:srgbClr val="FFBF3F"/>
      </a:accent3>
      <a:accent4>
        <a:srgbClr val="00AEC7"/>
      </a:accent4>
      <a:accent5>
        <a:srgbClr val="6BBBAE"/>
      </a:accent5>
      <a:accent6>
        <a:srgbClr val="6CC24A"/>
      </a:accent6>
      <a:hlink>
        <a:srgbClr val="003399"/>
      </a:hlink>
      <a:folHlink>
        <a:srgbClr val="3B3B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ModeleB (1)</Template>
  <TotalTime>1462</TotalTime>
  <Words>2058</Words>
  <Application>Microsoft Office PowerPoint</Application>
  <PresentationFormat>Affichage à l'écran (4:3)</PresentationFormat>
  <Paragraphs>326</Paragraphs>
  <Slides>25</Slides>
  <Notes>10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ModeleB (1)</vt:lpstr>
      <vt:lpstr>le Trouble du spectre de l’autisme</vt:lpstr>
      <vt:lpstr>Objectifs de la présentation</vt:lpstr>
      <vt:lpstr>Mise en garde</vt:lpstr>
      <vt:lpstr>Critères diagnostiques du TSA </vt:lpstr>
      <vt:lpstr>Critères diagnostiques du TSA </vt:lpstr>
      <vt:lpstr>Critères diagnostiques du TSA </vt:lpstr>
      <vt:lpstr>Critères diagnostiques du TSA </vt:lpstr>
      <vt:lpstr>Critères diagnostiques du TSA </vt:lpstr>
      <vt:lpstr>Critères diagnostiques du TSA </vt:lpstr>
      <vt:lpstr>Critères diagnostiques du TSA </vt:lpstr>
      <vt:lpstr>Troubles associés </vt:lpstr>
      <vt:lpstr>Le fonctionnement interne des personnes vivant avec un TSA</vt:lpstr>
      <vt:lpstr>Le fonctionnement interne des personnes vivant avec un TSA</vt:lpstr>
      <vt:lpstr> Vivre avec un trouble du spectre de l’autisme c’est:</vt:lpstr>
      <vt:lpstr> Les besoins de la personne  qui présente un TSA </vt:lpstr>
      <vt:lpstr>  La manifestation d’un comportement jugé problématique  </vt:lpstr>
      <vt:lpstr>  La manifestation d’un comportement jugé problématique  Comprendre la fonction du comportement</vt:lpstr>
      <vt:lpstr>Pistes d’intervention</vt:lpstr>
      <vt:lpstr>Pistes d’intervention</vt:lpstr>
      <vt:lpstr>Pistes d’intervention</vt:lpstr>
      <vt:lpstr>Pistes d’intervention</vt:lpstr>
      <vt:lpstr>Pistes d’intervention</vt:lpstr>
      <vt:lpstr>Présentation PowerPoint</vt:lpstr>
      <vt:lpstr>Références</vt:lpstr>
      <vt:lpstr>Références</vt:lpstr>
    </vt:vector>
  </TitlesOfParts>
  <Company>CRDITED DE MONTREAL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MIEUX SE COMPRENDRE C’EST POSSIBLE Introduction au trouble du spectre de l’autisme et stratégies d’intervention</dc:title>
  <dc:creator>Gabrielle Carriere-Hubert</dc:creator>
  <cp:lastModifiedBy>Nathalie Turmel</cp:lastModifiedBy>
  <cp:revision>52</cp:revision>
  <cp:lastPrinted>2019-01-07T18:25:18Z</cp:lastPrinted>
  <dcterms:created xsi:type="dcterms:W3CDTF">2018-11-05T15:06:55Z</dcterms:created>
  <dcterms:modified xsi:type="dcterms:W3CDTF">2019-01-07T18:25:26Z</dcterms:modified>
</cp:coreProperties>
</file>